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4"/>
  </p:notesMasterIdLst>
  <p:handoutMasterIdLst>
    <p:handoutMasterId r:id="rId35"/>
  </p:handoutMasterIdLst>
  <p:sldIdLst>
    <p:sldId id="257" r:id="rId5"/>
    <p:sldId id="268" r:id="rId6"/>
    <p:sldId id="267" r:id="rId7"/>
    <p:sldId id="272" r:id="rId8"/>
    <p:sldId id="273" r:id="rId9"/>
    <p:sldId id="274" r:id="rId10"/>
    <p:sldId id="275" r:id="rId11"/>
    <p:sldId id="277" r:id="rId12"/>
    <p:sldId id="278" r:id="rId13"/>
    <p:sldId id="276" r:id="rId14"/>
    <p:sldId id="271" r:id="rId15"/>
    <p:sldId id="281" r:id="rId16"/>
    <p:sldId id="284" r:id="rId17"/>
    <p:sldId id="280" r:id="rId18"/>
    <p:sldId id="286" r:id="rId19"/>
    <p:sldId id="287" r:id="rId20"/>
    <p:sldId id="285" r:id="rId21"/>
    <p:sldId id="283" r:id="rId22"/>
    <p:sldId id="288" r:id="rId23"/>
    <p:sldId id="282" r:id="rId24"/>
    <p:sldId id="289" r:id="rId25"/>
    <p:sldId id="290" r:id="rId26"/>
    <p:sldId id="291" r:id="rId27"/>
    <p:sldId id="292" r:id="rId28"/>
    <p:sldId id="296" r:id="rId29"/>
    <p:sldId id="293" r:id="rId30"/>
    <p:sldId id="295" r:id="rId31"/>
    <p:sldId id="294" r:id="rId32"/>
    <p:sldId id="279" r:id="rId33"/>
  </p:sldIdLst>
  <p:sldSz cx="12188825" cy="6858000"/>
  <p:notesSz cx="6858000" cy="9144000"/>
  <p:defaultTextStyle>
    <a:defPPr rtl="0">
      <a:defRPr lang="hr-hr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4404"/>
    <a:srgbClr val="5F6F0F"/>
    <a:srgbClr val="718412"/>
    <a:srgbClr val="65741A"/>
    <a:srgbClr val="70811D"/>
    <a:srgbClr val="7B8D1F"/>
    <a:srgbClr val="839721"/>
    <a:srgbClr val="95AB25"/>
    <a:srgbClr val="BC5500"/>
    <a:srgbClr val="C45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501" autoAdjust="0"/>
  </p:normalViewPr>
  <p:slideViewPr>
    <p:cSldViewPr>
      <p:cViewPr varScale="1">
        <p:scale>
          <a:sx n="114" d="100"/>
          <a:sy n="114" d="100"/>
        </p:scale>
        <p:origin x="414" y="11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90" d="100"/>
          <a:sy n="90" d="100"/>
        </p:scale>
        <p:origin x="3774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zaglavlj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hr-HR" dirty="0"/>
          </a:p>
        </p:txBody>
      </p:sp>
      <p:sp>
        <p:nvSpPr>
          <p:cNvPr id="3" name="Rezervirano mjesto za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3456BB6F-F4DF-4FB4-8D4F-3FB0EF70A452}" type="datetime1">
              <a:rPr lang="hr-HR" smtClean="0"/>
              <a:pPr algn="r" rtl="0"/>
              <a:t>29.10.2025.</a:t>
            </a:fld>
            <a:endParaRPr lang="hr-HR" dirty="0"/>
          </a:p>
        </p:txBody>
      </p:sp>
      <p:sp>
        <p:nvSpPr>
          <p:cNvPr id="4" name="Rezervirano mjesto za podnožj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hr-HR" dirty="0"/>
          </a:p>
        </p:txBody>
      </p:sp>
      <p:sp>
        <p:nvSpPr>
          <p:cNvPr id="5" name="Rezervirano mjesto za broj slajd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79429053-DC2A-4342-ADD4-2FD729D91E2C}" type="slidenum">
              <a:rPr lang="hr-HR" smtClean="0"/>
              <a:pPr algn="r" rtl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32045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zaglavlj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hr-HR" dirty="0"/>
          </a:p>
        </p:txBody>
      </p:sp>
      <p:sp>
        <p:nvSpPr>
          <p:cNvPr id="3" name="Rezervirano mjesto za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5B4E10AB-1A35-42F1-B8D1-BBAD9C4D3D6E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4" name="Rezervirano mjesto za sliku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hr-HR" dirty="0"/>
          </a:p>
        </p:txBody>
      </p:sp>
      <p:sp>
        <p:nvSpPr>
          <p:cNvPr id="5" name="Rezervirano mjesto za bilješk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hr-HR" dirty="0"/>
              <a:t>Kliknite da biste uredili stilove teksta matrice</a:t>
            </a:r>
          </a:p>
          <a:p>
            <a:pPr lvl="1" rtl="0"/>
            <a:r>
              <a:rPr lang="hr-HR" dirty="0"/>
              <a:t>Druga razina</a:t>
            </a:r>
          </a:p>
          <a:p>
            <a:pPr lvl="2" rtl="0"/>
            <a:r>
              <a:rPr lang="hr-HR" dirty="0"/>
              <a:t>Treća razina</a:t>
            </a:r>
          </a:p>
          <a:p>
            <a:pPr lvl="3" rtl="0"/>
            <a:r>
              <a:rPr lang="hr-HR" dirty="0"/>
              <a:t>Četvrta razina</a:t>
            </a:r>
          </a:p>
          <a:p>
            <a:pPr lvl="4" rtl="0"/>
            <a:r>
              <a:rPr lang="hr-HR" dirty="0"/>
              <a:t>Peta razina</a:t>
            </a:r>
          </a:p>
        </p:txBody>
      </p:sp>
      <p:sp>
        <p:nvSpPr>
          <p:cNvPr id="6" name="Rezervirano mjesto za podnožj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hr-HR" dirty="0"/>
          </a:p>
        </p:txBody>
      </p:sp>
      <p:sp>
        <p:nvSpPr>
          <p:cNvPr id="7" name="Rezervirano mjesto za broj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/>
            <a:fld id="{3EBA5BD7-F043-4D1B-AA17-CD412FC534DE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670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hr-HR" smtClean="0"/>
              <a:pPr algn="r"/>
              <a:t>1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27157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hr-HR" smtClean="0"/>
              <a:pPr algn="r"/>
              <a:t>2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16484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hr-HR" smtClean="0"/>
              <a:pPr algn="r"/>
              <a:t>3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4197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hr-HR" smtClean="0"/>
              <a:pPr algn="r"/>
              <a:t>11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45528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dijagonale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4" name="Ravni poveznik 13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Ravni poveznik 16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Ravni poveznik 18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crte na dnu"/>
          <p:cNvGrpSpPr/>
          <p:nvPr/>
        </p:nvGrpSpPr>
        <p:grpSpPr>
          <a:xfrm>
            <a:off x="-8916" y="6057149"/>
            <a:ext cx="5498726" cy="820207"/>
            <a:chOff x="-6689" y="4553748"/>
            <a:chExt cx="4125119" cy="615155"/>
          </a:xfrm>
        </p:grpSpPr>
        <p:sp>
          <p:nvSpPr>
            <p:cNvPr id="9" name="Prostoručni oblik 8"/>
            <p:cNvSpPr/>
            <p:nvPr/>
          </p:nvSpPr>
          <p:spPr>
            <a:xfrm rot="16200000">
              <a:off x="1754302" y="2802395"/>
              <a:ext cx="612775" cy="411548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4115481 h 4115481"/>
                <a:gd name="connsiteX1" fmla="*/ 612775 w 612775"/>
                <a:gd name="connsiteY1" fmla="*/ 3180443 h 4115481"/>
                <a:gd name="connsiteX2" fmla="*/ 612775 w 612775"/>
                <a:gd name="connsiteY2" fmla="*/ 0 h 41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4115481">
                  <a:moveTo>
                    <a:pt x="0" y="4115481"/>
                  </a:moveTo>
                  <a:lnTo>
                    <a:pt x="612775" y="3180443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hr-HR" dirty="0"/>
            </a:p>
          </p:txBody>
        </p:sp>
        <p:sp>
          <p:nvSpPr>
            <p:cNvPr id="10" name="Prostoručni oblik 9"/>
            <p:cNvSpPr/>
            <p:nvPr/>
          </p:nvSpPr>
          <p:spPr>
            <a:xfrm rot="16200000">
              <a:off x="1604659" y="3152814"/>
              <a:ext cx="410751" cy="3621427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  <a:gd name="connsiteX0" fmla="*/ 0 w 410751"/>
                <a:gd name="connsiteY0" fmla="*/ 3614170 h 3614170"/>
                <a:gd name="connsiteX1" fmla="*/ 410751 w 410751"/>
                <a:gd name="connsiteY1" fmla="*/ 2990994 h 3614170"/>
                <a:gd name="connsiteX2" fmla="*/ 405947 w 410751"/>
                <a:gd name="connsiteY2" fmla="*/ 0 h 3614170"/>
                <a:gd name="connsiteX0" fmla="*/ 0 w 410751"/>
                <a:gd name="connsiteY0" fmla="*/ 3621427 h 3621427"/>
                <a:gd name="connsiteX1" fmla="*/ 410751 w 410751"/>
                <a:gd name="connsiteY1" fmla="*/ 2998251 h 3621427"/>
                <a:gd name="connsiteX2" fmla="*/ 405947 w 410751"/>
                <a:gd name="connsiteY2" fmla="*/ 0 h 362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621427">
                  <a:moveTo>
                    <a:pt x="0" y="3621427"/>
                  </a:moveTo>
                  <a:lnTo>
                    <a:pt x="410751" y="2998251"/>
                  </a:lnTo>
                  <a:cubicBezTo>
                    <a:pt x="410359" y="2065358"/>
                    <a:pt x="406339" y="932893"/>
                    <a:pt x="405947" y="0"/>
                  </a:cubicBez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hr-HR" dirty="0"/>
            </a:p>
          </p:txBody>
        </p:sp>
        <p:sp>
          <p:nvSpPr>
            <p:cNvPr id="11" name="Prostoručni oblik 10"/>
            <p:cNvSpPr/>
            <p:nvPr/>
          </p:nvSpPr>
          <p:spPr>
            <a:xfrm rot="16200000">
              <a:off x="1462308" y="3453376"/>
              <a:ext cx="241768" cy="31797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  <a:gd name="connsiteX0" fmla="*/ 0 w 241768"/>
                <a:gd name="connsiteY0" fmla="*/ 3179761 h 3179761"/>
                <a:gd name="connsiteX1" fmla="*/ 238919 w 241768"/>
                <a:gd name="connsiteY1" fmla="*/ 2819370 h 3179761"/>
                <a:gd name="connsiteX2" fmla="*/ 241754 w 241768"/>
                <a:gd name="connsiteY2" fmla="*/ 0 h 3179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768" h="3179761">
                  <a:moveTo>
                    <a:pt x="0" y="3179761"/>
                  </a:moveTo>
                  <a:lnTo>
                    <a:pt x="238919" y="2819370"/>
                  </a:lnTo>
                  <a:cubicBezTo>
                    <a:pt x="238654" y="1947313"/>
                    <a:pt x="242019" y="872057"/>
                    <a:pt x="241754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hr-HR" dirty="0"/>
            </a:p>
          </p:txBody>
        </p:sp>
      </p:grpSp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625176" y="584200"/>
            <a:ext cx="8735325" cy="2000251"/>
          </a:xfrm>
        </p:spPr>
        <p:txBody>
          <a:bodyPr rtlCol="0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hr-HR"/>
              <a:t>Kliknite da biste uredili stil naslova matrice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625176" y="2616200"/>
            <a:ext cx="8735325" cy="1752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hr-HR"/>
              <a:t>Kliknite da biste uredili stil podnaslova matrice</a:t>
            </a:r>
            <a:endParaRPr lang="hr-HR" dirty="0"/>
          </a:p>
        </p:txBody>
      </p:sp>
      <p:sp>
        <p:nvSpPr>
          <p:cNvPr id="22" name="Rezervirano mjesto za datum 2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84BAA47-6998-406B-ADB9-879323366578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23" name="Rezervirano mjesto za podnožje 2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24" name="Rezervirano mjesto za broj slajda 2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4748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/>
              <a:t>Kliknite da biste uredili stil naslova matrice</a:t>
            </a:r>
            <a:endParaRPr lang="hr-HR" dirty="0"/>
          </a:p>
        </p:txBody>
      </p:sp>
      <p:sp>
        <p:nvSpPr>
          <p:cNvPr id="3" name="Okomiti tekst s rezerviranim mjestom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hr-HR" dirty="0"/>
          </a:p>
        </p:txBody>
      </p:sp>
      <p:sp>
        <p:nvSpPr>
          <p:cNvPr id="4" name="Rezervirano mjesto za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EC38EAC-FB61-4EB9-94D5-C8B041E5E601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5" name="Rezervirano mjesto za podnožj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6" name="Rezervirano mjesto za broj slajd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9667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836898" y="584200"/>
            <a:ext cx="2742486" cy="5588000"/>
          </a:xfrm>
        </p:spPr>
        <p:txBody>
          <a:bodyPr vert="eaVert" rtlCol="0"/>
          <a:lstStyle/>
          <a:p>
            <a:pPr rtl="0"/>
            <a:r>
              <a:rPr lang="hr-HR"/>
              <a:t>Kliknite da biste uredili stil naslova matrice</a:t>
            </a:r>
            <a:endParaRPr lang="hr-HR" dirty="0"/>
          </a:p>
        </p:txBody>
      </p:sp>
      <p:sp>
        <p:nvSpPr>
          <p:cNvPr id="3" name="Okomiti tekst s rezerviranim mjestom 2"/>
          <p:cNvSpPr>
            <a:spLocks noGrp="1"/>
          </p:cNvSpPr>
          <p:nvPr>
            <p:ph type="body" orient="vert" idx="1"/>
          </p:nvPr>
        </p:nvSpPr>
        <p:spPr>
          <a:xfrm>
            <a:off x="1218882" y="584200"/>
            <a:ext cx="7414869" cy="5588000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hr-HR" dirty="0"/>
          </a:p>
        </p:txBody>
      </p:sp>
      <p:sp>
        <p:nvSpPr>
          <p:cNvPr id="4" name="Rezervirano mjesto za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9647D76-AABA-4392-B285-61F6EB9E8389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5" name="Rezervirano mjesto za podnožj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6" name="Rezervirano mjesto za broj slajd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9588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/>
              <a:t>Kliknite da biste uredili stil naslova matrice</a:t>
            </a:r>
            <a:endParaRPr lang="hr-HR" dirty="0"/>
          </a:p>
        </p:txBody>
      </p:sp>
      <p:sp>
        <p:nvSpPr>
          <p:cNvPr id="3" name="Rezervirano mjesto za sadržaj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hr-HR" dirty="0"/>
          </a:p>
        </p:txBody>
      </p:sp>
      <p:sp>
        <p:nvSpPr>
          <p:cNvPr id="4" name="Rezervirano mjesto za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77770CC-7ABF-469F-A106-7BDEF4C5A995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5" name="Rezervirano mjesto za podnožj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6" name="Rezervirano mjesto za broj slajd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0676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dijagonale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2" name="Ravni poveznik 11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Ravni poveznik 12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Ravni poveznik 13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625177" y="2209801"/>
            <a:ext cx="8938472" cy="2764335"/>
          </a:xfrm>
        </p:spPr>
        <p:txBody>
          <a:bodyPr rtlCol="0" anchor="b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hr-HR"/>
              <a:t>Kliknite da biste uredili stil naslova matrice</a:t>
            </a:r>
            <a:endParaRPr lang="hr-HR" dirty="0"/>
          </a:p>
        </p:txBody>
      </p:sp>
      <p:sp>
        <p:nvSpPr>
          <p:cNvPr id="3" name="Rezervirano mjesto za tekst 2"/>
          <p:cNvSpPr>
            <a:spLocks noGrp="1"/>
          </p:cNvSpPr>
          <p:nvPr>
            <p:ph type="body" idx="1"/>
          </p:nvPr>
        </p:nvSpPr>
        <p:spPr>
          <a:xfrm>
            <a:off x="1625176" y="4951266"/>
            <a:ext cx="7069519" cy="1220933"/>
          </a:xfrm>
        </p:spPr>
        <p:txBody>
          <a:bodyPr rtlCol="0" anchor="t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za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47666B5-1DD8-4C1A-A5EB-9BE0B7A819CA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5" name="Rezervirano mjesto za podnožj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6" name="Rezervirano mjesto za broj slajd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163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/>
              <a:t>Kliknite da biste uredili stil naslova matrice</a:t>
            </a:r>
            <a:endParaRPr lang="hr-HR" dirty="0"/>
          </a:p>
        </p:txBody>
      </p:sp>
      <p:sp>
        <p:nvSpPr>
          <p:cNvPr id="3" name="Rezervirano mjesto za sadržaj 2"/>
          <p:cNvSpPr>
            <a:spLocks noGrp="1"/>
          </p:cNvSpPr>
          <p:nvPr>
            <p:ph sz="half" idx="1"/>
          </p:nvPr>
        </p:nvSpPr>
        <p:spPr>
          <a:xfrm>
            <a:off x="1218883" y="1706880"/>
            <a:ext cx="5078677" cy="446532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hr-HR" dirty="0"/>
          </a:p>
        </p:txBody>
      </p:sp>
      <p:sp>
        <p:nvSpPr>
          <p:cNvPr id="4" name="Rezervirano mjesto za sadržaj 3"/>
          <p:cNvSpPr>
            <a:spLocks noGrp="1"/>
          </p:cNvSpPr>
          <p:nvPr>
            <p:ph sz="half" idx="2"/>
          </p:nvPr>
        </p:nvSpPr>
        <p:spPr>
          <a:xfrm>
            <a:off x="6500707" y="1706880"/>
            <a:ext cx="5078677" cy="446532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hr-HR" dirty="0"/>
          </a:p>
        </p:txBody>
      </p:sp>
      <p:sp>
        <p:nvSpPr>
          <p:cNvPr id="5" name="Rezervirano mjesto za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9B4C4C1-C42E-46DC-8640-2F0ED64E58C7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6" name="Rezervirano mjesto za podnožj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7" name="Rezervirano mjesto za broj slajd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5764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hr-HR"/>
              <a:t>Kliknite da biste uredili stil naslova matrice</a:t>
            </a:r>
            <a:endParaRPr lang="hr-HR" dirty="0"/>
          </a:p>
        </p:txBody>
      </p:sp>
      <p:sp>
        <p:nvSpPr>
          <p:cNvPr id="3" name="Rezervirano mjesto za tekst 2"/>
          <p:cNvSpPr>
            <a:spLocks noGrp="1"/>
          </p:cNvSpPr>
          <p:nvPr>
            <p:ph type="body" idx="1"/>
          </p:nvPr>
        </p:nvSpPr>
        <p:spPr>
          <a:xfrm>
            <a:off x="1218883" y="1701800"/>
            <a:ext cx="5082740" cy="914400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za sadržaj 3"/>
          <p:cNvSpPr>
            <a:spLocks noGrp="1"/>
          </p:cNvSpPr>
          <p:nvPr>
            <p:ph sz="half" idx="2"/>
          </p:nvPr>
        </p:nvSpPr>
        <p:spPr>
          <a:xfrm>
            <a:off x="1218883" y="2717800"/>
            <a:ext cx="5078677" cy="3454400"/>
          </a:xfrm>
        </p:spPr>
        <p:txBody>
          <a:bodyPr rtlCol="0">
            <a:no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 baseline="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hr-HR" dirty="0"/>
          </a:p>
        </p:txBody>
      </p:sp>
      <p:sp>
        <p:nvSpPr>
          <p:cNvPr id="5" name="Rezervirano mjesto za tekst 4"/>
          <p:cNvSpPr>
            <a:spLocks noGrp="1"/>
          </p:cNvSpPr>
          <p:nvPr>
            <p:ph type="body" sz="quarter" idx="3"/>
          </p:nvPr>
        </p:nvSpPr>
        <p:spPr>
          <a:xfrm>
            <a:off x="6496644" y="1701800"/>
            <a:ext cx="5082740" cy="914400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za sadržaj 5"/>
          <p:cNvSpPr>
            <a:spLocks noGrp="1"/>
          </p:cNvSpPr>
          <p:nvPr>
            <p:ph sz="quarter" idx="4"/>
          </p:nvPr>
        </p:nvSpPr>
        <p:spPr>
          <a:xfrm>
            <a:off x="6500707" y="2717800"/>
            <a:ext cx="5078677" cy="3454400"/>
          </a:xfrm>
        </p:spPr>
        <p:txBody>
          <a:bodyPr rtlCol="0">
            <a:no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 baseline="0"/>
            </a:lvl6pPr>
            <a:lvl7pPr algn="l" rtl="0">
              <a:defRPr sz="2000" baseline="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hr-HR" dirty="0"/>
          </a:p>
        </p:txBody>
      </p:sp>
      <p:sp>
        <p:nvSpPr>
          <p:cNvPr id="7" name="Rezervirano mjesto za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26187DB-4979-4EDD-AF71-92E3ACB712FA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8" name="Rezervirano mjesto za podnožje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9" name="Rezervirano mjesto za broj slajd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9538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/>
              <a:t>Kliknite da biste uredili stil naslova matrice</a:t>
            </a:r>
            <a:endParaRPr lang="hr-HR" dirty="0"/>
          </a:p>
        </p:txBody>
      </p:sp>
      <p:sp>
        <p:nvSpPr>
          <p:cNvPr id="3" name="Rezervirano mjesto za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2377F21-1872-4EB2-BE35-5FA42D45EEE2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4" name="Rezervirano mjesto za podnožje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5" name="Rezervirano mjesto za broj slajd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r">
              <a:defRPr/>
            </a:lvl1pPr>
          </a:lstStyle>
          <a:p>
            <a:fld id="{C014DD1E-5D91-48A3-AD6D-45FBA980D106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1522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datum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3F4DD28-D6EF-4886-BB96-B144CE1C73B8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3" name="Rezervirano mjesto za podnožje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4" name="Rezervirano mjesto za broj slajd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7247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rtlCol="0" anchor="b">
            <a:normAutofit/>
          </a:bodyPr>
          <a:lstStyle>
            <a:lvl1pPr algn="l" rtl="0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hr-HR"/>
              <a:t>Kliknite da biste uredili stil naslova matrice</a:t>
            </a:r>
            <a:endParaRPr lang="hr-HR" dirty="0"/>
          </a:p>
        </p:txBody>
      </p:sp>
      <p:sp>
        <p:nvSpPr>
          <p:cNvPr id="4" name="Rezervirano mjesto za tekst 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hr-HR"/>
              <a:t>Uredite stilove teksta matrice</a:t>
            </a:r>
          </a:p>
        </p:txBody>
      </p:sp>
      <p:sp>
        <p:nvSpPr>
          <p:cNvPr id="3" name="Rezervirano mjesto za sadržaj 2"/>
          <p:cNvSpPr>
            <a:spLocks noGrp="1"/>
          </p:cNvSpPr>
          <p:nvPr>
            <p:ph idx="1"/>
          </p:nvPr>
        </p:nvSpPr>
        <p:spPr>
          <a:xfrm>
            <a:off x="5484971" y="584200"/>
            <a:ext cx="6094413" cy="558800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hr-HR" dirty="0"/>
          </a:p>
        </p:txBody>
      </p:sp>
      <p:sp>
        <p:nvSpPr>
          <p:cNvPr id="5" name="Rezervirano mjesto za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9CB5749-BF85-448F-84D5-B5C951BCA919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6" name="Rezervirano mjesto za podnožj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7" name="Rezervirano mjesto za broj slajd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1813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rtlCol="0" anchor="b">
            <a:normAutofit/>
          </a:bodyPr>
          <a:lstStyle>
            <a:lvl1pPr algn="l" rtl="0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hr-HR"/>
              <a:t>Kliknite da biste uredili stil naslova matrice</a:t>
            </a:r>
            <a:endParaRPr lang="hr-HR" dirty="0"/>
          </a:p>
        </p:txBody>
      </p:sp>
      <p:sp>
        <p:nvSpPr>
          <p:cNvPr id="4" name="Rezervirano mjesto za tekst 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3" name="Rezervirano mjesto za sliku 2" descr="Prazno rezervirano mjesto za dodavanje slike. Kliknite rezervirano mjesto i odaberite sliku koju želite dodati."/>
          <p:cNvSpPr>
            <a:spLocks noGrp="1"/>
          </p:cNvSpPr>
          <p:nvPr>
            <p:ph type="pic" idx="1"/>
          </p:nvPr>
        </p:nvSpPr>
        <p:spPr>
          <a:xfrm>
            <a:off x="5484971" y="584200"/>
            <a:ext cx="6094413" cy="5588000"/>
          </a:xfrm>
          <a:ln w="12700">
            <a:solidFill>
              <a:schemeClr val="bg1">
                <a:lumMod val="75000"/>
                <a:lumOff val="25000"/>
              </a:schemeClr>
            </a:solidFill>
            <a:miter lim="800000"/>
          </a:ln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hr-HR"/>
              <a:t>Kliknite ikonu da biste dodali  sliku</a:t>
            </a:r>
            <a:endParaRPr lang="hr-HR" dirty="0"/>
          </a:p>
        </p:txBody>
      </p:sp>
      <p:sp>
        <p:nvSpPr>
          <p:cNvPr id="5" name="Rezervirano mjesto za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FDA9A26-0D68-4CE1-A2A9-2F98C3B1C524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6" name="Rezervirano mjesto za podnožj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7" name="Rezervirano mjesto za broj slajd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2343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100000"/>
                <a:shade val="0"/>
                <a:satMod val="100000"/>
              </a:schemeClr>
            </a:gs>
            <a:gs pos="85000">
              <a:schemeClr val="bg2">
                <a:tint val="100000"/>
                <a:shade val="30000"/>
                <a:satMod val="100000"/>
              </a:schemeClr>
            </a:gs>
            <a:gs pos="100000">
              <a:schemeClr val="bg2">
                <a:shade val="60000"/>
                <a:satMod val="100000"/>
              </a:schemeClr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crte slijeva"/>
          <p:cNvGrpSpPr/>
          <p:nvPr/>
        </p:nvGrpSpPr>
        <p:grpSpPr>
          <a:xfrm>
            <a:off x="-15870" y="-3174"/>
            <a:ext cx="819993" cy="5229225"/>
            <a:chOff x="-11906" y="-2381"/>
            <a:chExt cx="615155" cy="3921919"/>
          </a:xfrm>
        </p:grpSpPr>
        <p:sp>
          <p:nvSpPr>
            <p:cNvPr id="10" name="Prostoručni oblik 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hr-HR" dirty="0"/>
            </a:p>
          </p:txBody>
        </p:sp>
        <p:sp>
          <p:nvSpPr>
            <p:cNvPr id="11" name="Prostoručni oblik 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hr-HR" dirty="0"/>
            </a:p>
          </p:txBody>
        </p:sp>
        <p:sp>
          <p:nvSpPr>
            <p:cNvPr id="14" name="Prostoručni oblik 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hr-HR" dirty="0"/>
            </a:p>
          </p:txBody>
        </p:sp>
      </p:grpSp>
      <p:sp>
        <p:nvSpPr>
          <p:cNvPr id="2" name="Rezervirano mjesto za naslov 1"/>
          <p:cNvSpPr>
            <a:spLocks noGrp="1"/>
          </p:cNvSpPr>
          <p:nvPr>
            <p:ph type="title"/>
          </p:nvPr>
        </p:nvSpPr>
        <p:spPr>
          <a:xfrm>
            <a:off x="1218883" y="274637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hr-HR" dirty="0"/>
              <a:t>Kliknite da biste uredili stil naslova matrice</a:t>
            </a:r>
          </a:p>
        </p:txBody>
      </p:sp>
      <p:sp>
        <p:nvSpPr>
          <p:cNvPr id="3" name="Rezervirano mjesto za tekst 2"/>
          <p:cNvSpPr>
            <a:spLocks noGrp="1"/>
          </p:cNvSpPr>
          <p:nvPr>
            <p:ph type="body" idx="1"/>
          </p:nvPr>
        </p:nvSpPr>
        <p:spPr>
          <a:xfrm>
            <a:off x="1218883" y="1701797"/>
            <a:ext cx="10360501" cy="446227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hr-HR" dirty="0"/>
              <a:t>Uredite stilove teksta matrice</a:t>
            </a:r>
          </a:p>
          <a:p>
            <a:pPr lvl="1" rtl="0"/>
            <a:r>
              <a:rPr lang="hr-HR" dirty="0"/>
              <a:t>Druga razina</a:t>
            </a:r>
          </a:p>
          <a:p>
            <a:pPr lvl="2" rtl="0"/>
            <a:r>
              <a:rPr lang="hr-HR" dirty="0"/>
              <a:t>Treća razina</a:t>
            </a:r>
          </a:p>
          <a:p>
            <a:pPr lvl="3" rtl="0"/>
            <a:r>
              <a:rPr lang="hr-HR" dirty="0"/>
              <a:t>Četvrta razina</a:t>
            </a:r>
          </a:p>
          <a:p>
            <a:pPr lvl="4" rtl="0"/>
            <a:r>
              <a:rPr lang="hr-HR" dirty="0"/>
              <a:t>Peta razina</a:t>
            </a:r>
          </a:p>
        </p:txBody>
      </p:sp>
      <p:sp>
        <p:nvSpPr>
          <p:cNvPr id="4" name="Rezervirano mjesto za datum 3"/>
          <p:cNvSpPr>
            <a:spLocks noGrp="1"/>
          </p:cNvSpPr>
          <p:nvPr>
            <p:ph type="dt" sz="half" idx="2"/>
          </p:nvPr>
        </p:nvSpPr>
        <p:spPr>
          <a:xfrm>
            <a:off x="1218882" y="6356352"/>
            <a:ext cx="2234618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2A5D5-FD51-4EA2-B2D3-29FCD060EAB2}" type="datetime1">
              <a:rPr lang="hr-HR" smtClean="0"/>
              <a:pPr/>
              <a:t>29.10.2025.</a:t>
            </a:fld>
            <a:endParaRPr lang="hr-HR" dirty="0"/>
          </a:p>
        </p:txBody>
      </p:sp>
      <p:sp>
        <p:nvSpPr>
          <p:cNvPr id="5" name="Rezervirano mjesto za podnožje 4"/>
          <p:cNvSpPr>
            <a:spLocks noGrp="1"/>
          </p:cNvSpPr>
          <p:nvPr>
            <p:ph type="ftr" sz="quarter" idx="3"/>
          </p:nvPr>
        </p:nvSpPr>
        <p:spPr>
          <a:xfrm>
            <a:off x="3453501" y="6356352"/>
            <a:ext cx="5281824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hr-HR" dirty="0"/>
          </a:p>
        </p:txBody>
      </p:sp>
      <p:sp>
        <p:nvSpPr>
          <p:cNvPr id="6" name="Rezervirano mjesto za broj slajda 5"/>
          <p:cNvSpPr>
            <a:spLocks noGrp="1"/>
          </p:cNvSpPr>
          <p:nvPr>
            <p:ph type="sldNum" sz="quarter" idx="4"/>
          </p:nvPr>
        </p:nvSpPr>
        <p:spPr>
          <a:xfrm>
            <a:off x="10563649" y="6356352"/>
            <a:ext cx="101573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C014DD1E-5D91-48A3-AD6D-45FBA980D106}" type="slidenum">
              <a:rPr lang="hr-HR" smtClean="0"/>
              <a:pPr algn="r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952758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600"/>
        </a:spcBef>
        <a:buClr>
          <a:schemeClr val="accent1"/>
        </a:buClr>
        <a:buSzPct val="10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98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73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48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22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43797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272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hr-HR" dirty="0"/>
              <a:t>Elektronika i </a:t>
            </a:r>
            <a:r>
              <a:rPr lang="hr-HR" dirty="0" err="1"/>
              <a:t>TinkerCAD</a:t>
            </a:r>
            <a:endParaRPr lang="hr-HR" dirty="0"/>
          </a:p>
        </p:txBody>
      </p:sp>
      <p:sp>
        <p:nvSpPr>
          <p:cNvPr id="5" name="Podnaslov 4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hr-HR" dirty="0"/>
              <a:t>Leon </a:t>
            </a:r>
            <a:r>
              <a:rPr lang="hr-HR" dirty="0" err="1"/>
              <a:t>Zakanji</a:t>
            </a:r>
            <a:r>
              <a:rPr lang="hr-HR" dirty="0"/>
              <a:t> OŠ </a:t>
            </a:r>
            <a:r>
              <a:rPr lang="hr-HR" dirty="0" err="1"/>
              <a:t>miroslava</a:t>
            </a:r>
            <a:r>
              <a:rPr lang="hr-HR" dirty="0"/>
              <a:t> Krleže Čepin</a:t>
            </a:r>
          </a:p>
          <a:p>
            <a:pPr rtl="0"/>
            <a:r>
              <a:rPr lang="hr-HR" dirty="0"/>
              <a:t>ŽSV 29.10.2025.</a:t>
            </a:r>
          </a:p>
        </p:txBody>
      </p:sp>
    </p:spTree>
    <p:extLst>
      <p:ext uri="{BB962C8B-B14F-4D97-AF65-F5344CB8AC3E}">
        <p14:creationId xmlns:p14="http://schemas.microsoft.com/office/powerpoint/2010/main" val="133229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89B0F55-038B-4DF5-ABD0-2D3461E8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Prednosti i nedostatci vrste korisničkog računa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E2541B7-5C84-40BF-B88A-0081E4C48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DC93B09-E8C3-4C9F-A489-B7E339E30C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2" t="17894" r="3008"/>
          <a:stretch/>
        </p:blipFill>
        <p:spPr>
          <a:xfrm>
            <a:off x="2926060" y="1666144"/>
            <a:ext cx="7200800" cy="4551413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F2A7BC9C-276D-4FDB-BFBD-4213300BCD9D}"/>
              </a:ext>
            </a:extLst>
          </p:cNvPr>
          <p:cNvSpPr txBox="1"/>
          <p:nvPr/>
        </p:nvSpPr>
        <p:spPr>
          <a:xfrm>
            <a:off x="8038628" y="6275586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/>
              <a:t>Grafika generirana uz </a:t>
            </a:r>
            <a:r>
              <a:rPr lang="hr-HR" sz="1400" dirty="0" err="1"/>
              <a:t>ChatGPT</a:t>
            </a:r>
            <a:endParaRPr lang="hr-HR" sz="1400" dirty="0"/>
          </a:p>
        </p:txBody>
      </p:sp>
    </p:spTree>
    <p:extLst>
      <p:ext uri="{BB962C8B-B14F-4D97-AF65-F5344CB8AC3E}">
        <p14:creationId xmlns:p14="http://schemas.microsoft.com/office/powerpoint/2010/main" val="403758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09836" y="1340768"/>
            <a:ext cx="4473561" cy="2438400"/>
          </a:xfrm>
        </p:spPr>
        <p:txBody>
          <a:bodyPr rtlCol="0"/>
          <a:lstStyle/>
          <a:p>
            <a:pPr rtl="0"/>
            <a:r>
              <a:rPr lang="hr-HR" dirty="0"/>
              <a:t>Elektronika - </a:t>
            </a:r>
            <a:r>
              <a:rPr lang="hr-HR" i="1" dirty="0" err="1"/>
              <a:t>Circuits</a:t>
            </a:r>
            <a:endParaRPr lang="hr-HR" i="1" dirty="0"/>
          </a:p>
        </p:txBody>
      </p:sp>
      <p:sp>
        <p:nvSpPr>
          <p:cNvPr id="4" name="Rezervirano mjesto za tekst 3"/>
          <p:cNvSpPr>
            <a:spLocks noGrp="1"/>
          </p:cNvSpPr>
          <p:nvPr>
            <p:ph type="body" sz="half" idx="2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3" name="Rezervirano mjesto za sadržaj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hr-HR" dirty="0"/>
              <a:t>Vodiči</a:t>
            </a:r>
          </a:p>
          <a:p>
            <a:pPr rtl="0"/>
            <a:r>
              <a:rPr lang="hr-HR" dirty="0"/>
              <a:t>Trošila</a:t>
            </a:r>
          </a:p>
          <a:p>
            <a:pPr rtl="0"/>
            <a:r>
              <a:rPr lang="hr-HR" dirty="0"/>
              <a:t>Poluvodiči</a:t>
            </a:r>
          </a:p>
          <a:p>
            <a:pPr rtl="0"/>
            <a:r>
              <a:rPr lang="hr-HR" dirty="0"/>
              <a:t>Mjerenja</a:t>
            </a:r>
          </a:p>
          <a:p>
            <a:pPr rtl="0"/>
            <a:r>
              <a:rPr lang="hr-HR" dirty="0"/>
              <a:t>Sklopovi</a:t>
            </a:r>
          </a:p>
          <a:p>
            <a:pPr rtl="0"/>
            <a:r>
              <a:rPr lang="hr-HR" dirty="0" err="1"/>
              <a:t>Mikrokontroleri</a:t>
            </a:r>
            <a:endParaRPr lang="hr-HR" dirty="0"/>
          </a:p>
          <a:p>
            <a:pPr rtl="0"/>
            <a:r>
              <a:rPr lang="hr-HR" dirty="0" err="1"/>
              <a:t>Senzorika</a:t>
            </a:r>
            <a:endParaRPr lang="hr-HR" dirty="0"/>
          </a:p>
          <a:p>
            <a:pPr rtl="0"/>
            <a:r>
              <a:rPr lang="hr-HR" dirty="0"/>
              <a:t>Upravljačka tehnika</a:t>
            </a:r>
          </a:p>
          <a:p>
            <a:pPr rtl="0"/>
            <a:r>
              <a:rPr lang="hr-HR" dirty="0"/>
              <a:t>Robotika</a:t>
            </a:r>
          </a:p>
          <a:p>
            <a:pPr rtl="0"/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F9100A2E-EC15-4736-A413-11E0A57985EC}"/>
              </a:ext>
            </a:extLst>
          </p:cNvPr>
          <p:cNvPicPr/>
          <p:nvPr/>
        </p:nvPicPr>
        <p:blipFill rotWithShape="1">
          <a:blip r:embed="rId3"/>
          <a:srcRect l="21635" t="6937" r="1599" b="14115"/>
          <a:stretch/>
        </p:blipFill>
        <p:spPr>
          <a:xfrm>
            <a:off x="3003769" y="4081869"/>
            <a:ext cx="2305317" cy="2250262"/>
          </a:xfrm>
          <a:prstGeom prst="rect">
            <a:avLst/>
          </a:prstGeom>
        </p:spPr>
      </p:pic>
      <p:sp>
        <p:nvSpPr>
          <p:cNvPr id="6" name="Strelica: prema dolje 5">
            <a:extLst>
              <a:ext uri="{FF2B5EF4-FFF2-40B4-BE49-F238E27FC236}">
                <a16:creationId xmlns:a16="http://schemas.microsoft.com/office/drawing/2014/main" id="{58D662D3-5D50-4F21-9FE7-44DEC7BD8427}"/>
              </a:ext>
            </a:extLst>
          </p:cNvPr>
          <p:cNvSpPr/>
          <p:nvPr/>
        </p:nvSpPr>
        <p:spPr>
          <a:xfrm rot="17955044">
            <a:off x="2715737" y="4774951"/>
            <a:ext cx="576064" cy="86409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</p:spTree>
    <p:extLst>
      <p:ext uri="{BB962C8B-B14F-4D97-AF65-F5344CB8AC3E}">
        <p14:creationId xmlns:p14="http://schemas.microsoft.com/office/powerpoint/2010/main" val="231904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D4493475-AE7C-4EC5-A420-E498D3B734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037" t="13050" b="60502"/>
          <a:stretch/>
        </p:blipFill>
        <p:spPr>
          <a:xfrm>
            <a:off x="9090725" y="158042"/>
            <a:ext cx="3070074" cy="3270958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1. Jednostavni strujni krugovi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0E66BD8-F5FF-4B3C-BF15-B94DC09F8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2524" y="3949824"/>
            <a:ext cx="5230796" cy="3180122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Pribor:</a:t>
            </a:r>
          </a:p>
          <a:p>
            <a:pPr marL="0" indent="0">
              <a:buNone/>
            </a:pPr>
            <a:r>
              <a:rPr lang="hr-HR" dirty="0"/>
              <a:t>Žarulja, baterije, sklopka, tipkalo</a:t>
            </a:r>
          </a:p>
        </p:txBody>
      </p:sp>
      <p:sp>
        <p:nvSpPr>
          <p:cNvPr id="7" name="Strelica: prema dolje 6">
            <a:extLst>
              <a:ext uri="{FF2B5EF4-FFF2-40B4-BE49-F238E27FC236}">
                <a16:creationId xmlns:a16="http://schemas.microsoft.com/office/drawing/2014/main" id="{8EEA30C6-D818-4A72-A158-10587080F0CB}"/>
              </a:ext>
            </a:extLst>
          </p:cNvPr>
          <p:cNvSpPr/>
          <p:nvPr/>
        </p:nvSpPr>
        <p:spPr>
          <a:xfrm rot="17311415">
            <a:off x="8683816" y="599009"/>
            <a:ext cx="576064" cy="86409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5823205B-8C97-4591-B241-DC11952842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00" t="19543" r="27551" b="11140"/>
          <a:stretch/>
        </p:blipFill>
        <p:spPr>
          <a:xfrm>
            <a:off x="981842" y="2622933"/>
            <a:ext cx="5616626" cy="3599003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3FE2F90-1ACD-46F8-A126-3A16FCAEDF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601" t="19543" r="27550" b="11140"/>
          <a:stretch/>
        </p:blipFill>
        <p:spPr>
          <a:xfrm>
            <a:off x="981844" y="2636912"/>
            <a:ext cx="5616624" cy="3599003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4862B4D-F3B3-40DE-A38D-0559847B28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903" t="12191" r="229" b="83608"/>
          <a:stretch/>
        </p:blipFill>
        <p:spPr>
          <a:xfrm>
            <a:off x="6921619" y="5674291"/>
            <a:ext cx="5230796" cy="691769"/>
          </a:xfrm>
          <a:prstGeom prst="rect">
            <a:avLst/>
          </a:prstGeom>
        </p:spPr>
      </p:pic>
      <p:sp>
        <p:nvSpPr>
          <p:cNvPr id="10" name="Strelica: prema dolje 9">
            <a:extLst>
              <a:ext uri="{FF2B5EF4-FFF2-40B4-BE49-F238E27FC236}">
                <a16:creationId xmlns:a16="http://schemas.microsoft.com/office/drawing/2014/main" id="{64C6BEAC-0738-47A1-9A30-D0D5BCC41FA5}"/>
              </a:ext>
            </a:extLst>
          </p:cNvPr>
          <p:cNvSpPr/>
          <p:nvPr/>
        </p:nvSpPr>
        <p:spPr>
          <a:xfrm rot="17311415">
            <a:off x="7963735" y="5242243"/>
            <a:ext cx="576064" cy="86409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D4E70CF-F23B-425F-94AA-8318972A3187}"/>
              </a:ext>
            </a:extLst>
          </p:cNvPr>
          <p:cNvSpPr txBox="1">
            <a:spLocks/>
          </p:cNvSpPr>
          <p:nvPr/>
        </p:nvSpPr>
        <p:spPr>
          <a:xfrm>
            <a:off x="2998068" y="1851797"/>
            <a:ext cx="5549098" cy="504056"/>
          </a:xfrm>
          <a:prstGeom prst="rect">
            <a:avLst/>
          </a:prstGeom>
        </p:spPr>
        <p:txBody>
          <a:bodyPr vert="horz" lIns="121899" tIns="60949" rIns="121899" bIns="60949" rtlCol="0">
            <a:normAutofit lnSpcReduction="10000"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hr-HR" dirty="0"/>
              <a:t>Ovisnost sjaja o naponu</a:t>
            </a:r>
          </a:p>
        </p:txBody>
      </p:sp>
    </p:spTree>
    <p:extLst>
      <p:ext uri="{BB962C8B-B14F-4D97-AF65-F5344CB8AC3E}">
        <p14:creationId xmlns:p14="http://schemas.microsoft.com/office/powerpoint/2010/main" val="346720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D4493475-AE7C-4EC5-A420-E498D3B734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037" t="13050" b="60502"/>
          <a:stretch/>
        </p:blipFill>
        <p:spPr>
          <a:xfrm>
            <a:off x="9090725" y="158042"/>
            <a:ext cx="3070074" cy="3270958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1. Jednostavni strujni krugovi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0E66BD8-F5FF-4B3C-BF15-B94DC09F8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2524" y="3949824"/>
            <a:ext cx="5230796" cy="3180122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Pribor:</a:t>
            </a:r>
          </a:p>
          <a:p>
            <a:pPr marL="0" indent="0">
              <a:buNone/>
            </a:pPr>
            <a:r>
              <a:rPr lang="hr-HR" dirty="0"/>
              <a:t>Žarulja, baterije, sklopka, tipkalo</a:t>
            </a:r>
          </a:p>
        </p:txBody>
      </p:sp>
      <p:sp>
        <p:nvSpPr>
          <p:cNvPr id="7" name="Strelica: prema dolje 6">
            <a:extLst>
              <a:ext uri="{FF2B5EF4-FFF2-40B4-BE49-F238E27FC236}">
                <a16:creationId xmlns:a16="http://schemas.microsoft.com/office/drawing/2014/main" id="{8EEA30C6-D818-4A72-A158-10587080F0CB}"/>
              </a:ext>
            </a:extLst>
          </p:cNvPr>
          <p:cNvSpPr/>
          <p:nvPr/>
        </p:nvSpPr>
        <p:spPr>
          <a:xfrm rot="17311415">
            <a:off x="8683816" y="599009"/>
            <a:ext cx="576064" cy="86409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5823205B-8C97-4591-B241-DC11952842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00" t="19543" r="27551" b="11140"/>
          <a:stretch/>
        </p:blipFill>
        <p:spPr>
          <a:xfrm>
            <a:off x="981842" y="2622933"/>
            <a:ext cx="5616626" cy="3599003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3FE2F90-1ACD-46F8-A126-3A16FCAEDF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601" t="19543" r="27550" b="11140"/>
          <a:stretch/>
        </p:blipFill>
        <p:spPr>
          <a:xfrm>
            <a:off x="981844" y="2636912"/>
            <a:ext cx="5616624" cy="3599003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4862B4D-F3B3-40DE-A38D-0559847B28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903" t="12191" r="229" b="83608"/>
          <a:stretch/>
        </p:blipFill>
        <p:spPr>
          <a:xfrm>
            <a:off x="6921619" y="5674291"/>
            <a:ext cx="5230796" cy="691769"/>
          </a:xfrm>
          <a:prstGeom prst="rect">
            <a:avLst/>
          </a:prstGeom>
        </p:spPr>
      </p:pic>
      <p:sp>
        <p:nvSpPr>
          <p:cNvPr id="10" name="Strelica: prema dolje 9">
            <a:extLst>
              <a:ext uri="{FF2B5EF4-FFF2-40B4-BE49-F238E27FC236}">
                <a16:creationId xmlns:a16="http://schemas.microsoft.com/office/drawing/2014/main" id="{64C6BEAC-0738-47A1-9A30-D0D5BCC41FA5}"/>
              </a:ext>
            </a:extLst>
          </p:cNvPr>
          <p:cNvSpPr/>
          <p:nvPr/>
        </p:nvSpPr>
        <p:spPr>
          <a:xfrm rot="17311415">
            <a:off x="7963735" y="5242243"/>
            <a:ext cx="576064" cy="86409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250726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1. Jednostavni strujni krugovi - sklopka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0E66BD8-F5FF-4B3C-BF15-B94DC09F8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6060" y="1478793"/>
            <a:ext cx="5549098" cy="5040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dirty="0"/>
              <a:t>Sklopka, </a:t>
            </a:r>
            <a:r>
              <a:rPr lang="hr-HR" i="1" dirty="0" err="1"/>
              <a:t>sideswitch</a:t>
            </a:r>
            <a:r>
              <a:rPr lang="hr-HR" i="1" dirty="0"/>
              <a:t> </a:t>
            </a:r>
            <a:r>
              <a:rPr lang="hr-HR" dirty="0"/>
              <a:t>(klizna sklopka)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1ED42F7B-E6D1-426B-B518-2D2FC463AB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508" t="12191" r="75403" b="41597"/>
          <a:stretch/>
        </p:blipFill>
        <p:spPr>
          <a:xfrm>
            <a:off x="10702924" y="692696"/>
            <a:ext cx="1269966" cy="4656543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9BE4EC0-692D-4712-9703-30504ACC3F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507" t="20593" r="58271" b="11490"/>
          <a:stretch/>
        </p:blipFill>
        <p:spPr>
          <a:xfrm>
            <a:off x="1125860" y="1954543"/>
            <a:ext cx="2952328" cy="4656543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519BD558-00C5-4554-8C74-931EF312EE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508" t="19147" r="58270" b="11140"/>
          <a:stretch/>
        </p:blipFill>
        <p:spPr>
          <a:xfrm>
            <a:off x="7102524" y="1941937"/>
            <a:ext cx="2922576" cy="4731436"/>
          </a:xfrm>
          <a:prstGeom prst="rect">
            <a:avLst/>
          </a:prstGeom>
        </p:spPr>
      </p:pic>
      <p:sp>
        <p:nvSpPr>
          <p:cNvPr id="7" name="Strelica: prema dolje 6">
            <a:extLst>
              <a:ext uri="{FF2B5EF4-FFF2-40B4-BE49-F238E27FC236}">
                <a16:creationId xmlns:a16="http://schemas.microsoft.com/office/drawing/2014/main" id="{8EEA30C6-D818-4A72-A158-10587080F0CB}"/>
              </a:ext>
            </a:extLst>
          </p:cNvPr>
          <p:cNvSpPr/>
          <p:nvPr/>
        </p:nvSpPr>
        <p:spPr>
          <a:xfrm rot="3189603">
            <a:off x="9737068" y="2502307"/>
            <a:ext cx="576064" cy="86409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</p:spTree>
    <p:extLst>
      <p:ext uri="{BB962C8B-B14F-4D97-AF65-F5344CB8AC3E}">
        <p14:creationId xmlns:p14="http://schemas.microsoft.com/office/powerpoint/2010/main" val="398857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1. Jednostavni strujni krugovi - sklopka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0E66BD8-F5FF-4B3C-BF15-B94DC09F8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6060" y="1478793"/>
            <a:ext cx="5549098" cy="5040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dirty="0"/>
              <a:t>Sklopka, </a:t>
            </a:r>
            <a:r>
              <a:rPr lang="hr-HR" i="1" dirty="0" err="1"/>
              <a:t>sideswitch</a:t>
            </a:r>
            <a:r>
              <a:rPr lang="hr-HR" i="1" dirty="0"/>
              <a:t> </a:t>
            </a:r>
            <a:r>
              <a:rPr lang="hr-HR" dirty="0"/>
              <a:t>(klizna sklopka)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1ED42F7B-E6D1-426B-B518-2D2FC463AB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508" t="12191" r="75403" b="41597"/>
          <a:stretch/>
        </p:blipFill>
        <p:spPr>
          <a:xfrm>
            <a:off x="10702924" y="692696"/>
            <a:ext cx="1269966" cy="4656543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9BE4EC0-692D-4712-9703-30504ACC3F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507" t="20593" r="58271" b="11490"/>
          <a:stretch/>
        </p:blipFill>
        <p:spPr>
          <a:xfrm>
            <a:off x="1125860" y="1954543"/>
            <a:ext cx="2952328" cy="4656543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519BD558-00C5-4554-8C74-931EF312EE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508" t="19147" r="58270" b="11140"/>
          <a:stretch/>
        </p:blipFill>
        <p:spPr>
          <a:xfrm>
            <a:off x="7102524" y="1941937"/>
            <a:ext cx="2922576" cy="4731436"/>
          </a:xfrm>
          <a:prstGeom prst="rect">
            <a:avLst/>
          </a:prstGeom>
        </p:spPr>
      </p:pic>
      <p:sp>
        <p:nvSpPr>
          <p:cNvPr id="7" name="Strelica: prema dolje 6">
            <a:extLst>
              <a:ext uri="{FF2B5EF4-FFF2-40B4-BE49-F238E27FC236}">
                <a16:creationId xmlns:a16="http://schemas.microsoft.com/office/drawing/2014/main" id="{8EEA30C6-D818-4A72-A158-10587080F0CB}"/>
              </a:ext>
            </a:extLst>
          </p:cNvPr>
          <p:cNvSpPr/>
          <p:nvPr/>
        </p:nvSpPr>
        <p:spPr>
          <a:xfrm rot="3189603">
            <a:off x="9737068" y="2502307"/>
            <a:ext cx="576064" cy="86409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</p:spTree>
    <p:extLst>
      <p:ext uri="{BB962C8B-B14F-4D97-AF65-F5344CB8AC3E}">
        <p14:creationId xmlns:p14="http://schemas.microsoft.com/office/powerpoint/2010/main" val="382014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EF75997-0EA4-40FA-A98B-7192C19EA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Naizmjenično paljenje žarulja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112DD8-3C1B-4FBD-AA59-3E9996BEF6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EB6832C-7BEE-437D-8C29-6CD70D9BC2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960" t="28995" r="48227" b="17442"/>
          <a:stretch/>
        </p:blipFill>
        <p:spPr>
          <a:xfrm>
            <a:off x="7295131" y="1668950"/>
            <a:ext cx="3674811" cy="4462272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8C89D06-A080-46FA-A60F-266815E333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141" t="28996" r="53545" b="19542"/>
          <a:stretch/>
        </p:blipFill>
        <p:spPr>
          <a:xfrm>
            <a:off x="1748436" y="1611303"/>
            <a:ext cx="2880320" cy="455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46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1. Jednostavni strujni krugovi - tipkalo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0E66BD8-F5FF-4B3C-BF15-B94DC09F8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6060" y="1478793"/>
            <a:ext cx="5549098" cy="5040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dirty="0"/>
              <a:t>Tipkalo, </a:t>
            </a:r>
            <a:r>
              <a:rPr lang="hr-HR" i="1" dirty="0" err="1"/>
              <a:t>pushbutton</a:t>
            </a:r>
            <a:endParaRPr lang="hr-HR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1ED42F7B-E6D1-426B-B518-2D2FC463AB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508" t="12191" r="75403" b="41597"/>
          <a:stretch/>
        </p:blipFill>
        <p:spPr>
          <a:xfrm>
            <a:off x="10702924" y="692696"/>
            <a:ext cx="1269966" cy="4656543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48AEA8A7-F15D-41A2-A27D-D49C7511D6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323" t="17442" r="43502" b="6940"/>
          <a:stretch/>
        </p:blipFill>
        <p:spPr>
          <a:xfrm>
            <a:off x="6742484" y="1989827"/>
            <a:ext cx="2975013" cy="4656543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42BC12CE-F44B-4D01-971A-F6961BA83D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643" t="17442" r="51772" b="5889"/>
          <a:stretch/>
        </p:blipFill>
        <p:spPr>
          <a:xfrm>
            <a:off x="2554526" y="1989827"/>
            <a:ext cx="2874772" cy="4663521"/>
          </a:xfrm>
          <a:prstGeom prst="rect">
            <a:avLst/>
          </a:prstGeom>
        </p:spPr>
      </p:pic>
      <p:sp>
        <p:nvSpPr>
          <p:cNvPr id="10" name="Strelica: prema dolje 9">
            <a:extLst>
              <a:ext uri="{FF2B5EF4-FFF2-40B4-BE49-F238E27FC236}">
                <a16:creationId xmlns:a16="http://schemas.microsoft.com/office/drawing/2014/main" id="{FC68F993-3B54-488A-9406-B3E788B588B3}"/>
              </a:ext>
            </a:extLst>
          </p:cNvPr>
          <p:cNvSpPr/>
          <p:nvPr/>
        </p:nvSpPr>
        <p:spPr>
          <a:xfrm rot="2523085">
            <a:off x="9295312" y="2358561"/>
            <a:ext cx="576064" cy="86409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18C3A13-C3EB-42ED-B59D-81881577BBB6}"/>
              </a:ext>
            </a:extLst>
          </p:cNvPr>
          <p:cNvSpPr txBox="1">
            <a:spLocks/>
          </p:cNvSpPr>
          <p:nvPr/>
        </p:nvSpPr>
        <p:spPr>
          <a:xfrm rot="19698917">
            <a:off x="6123095" y="2323762"/>
            <a:ext cx="3886034" cy="5040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121899" tIns="60949" rIns="121899" bIns="60949" rtlCol="0">
            <a:normAutofit fontScale="77500" lnSpcReduction="20000"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hr-HR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Dodaj </a:t>
            </a:r>
            <a:r>
              <a:rPr lang="hr-HR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buzzer</a:t>
            </a:r>
            <a:r>
              <a:rPr lang="hr-HR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(</a:t>
            </a:r>
            <a:r>
              <a:rPr lang="hr-HR" i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piezo</a:t>
            </a:r>
            <a:r>
              <a:rPr lang="hr-HR" dirty="0">
                <a:solidFill>
                  <a:schemeClr val="bg2">
                    <a:lumMod val="60000"/>
                    <a:lumOff val="40000"/>
                  </a:schemeClr>
                </a:solidFill>
              </a:rPr>
              <a:t>), namjena?</a:t>
            </a:r>
          </a:p>
        </p:txBody>
      </p:sp>
    </p:spTree>
    <p:extLst>
      <p:ext uri="{BB962C8B-B14F-4D97-AF65-F5344CB8AC3E}">
        <p14:creationId xmlns:p14="http://schemas.microsoft.com/office/powerpoint/2010/main" val="60178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2. LED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0E66BD8-F5FF-4B3C-BF15-B94DC09F8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322" y="1628800"/>
            <a:ext cx="2452754" cy="4462272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Svjetleća dioda, baterije</a:t>
            </a:r>
          </a:p>
        </p:txBody>
      </p:sp>
      <p:sp>
        <p:nvSpPr>
          <p:cNvPr id="5" name="Naslov 1">
            <a:extLst>
              <a:ext uri="{FF2B5EF4-FFF2-40B4-BE49-F238E27FC236}">
                <a16:creationId xmlns:a16="http://schemas.microsoft.com/office/drawing/2014/main" id="{B699345F-F41D-4BD6-B99F-67F57BD96563}"/>
              </a:ext>
            </a:extLst>
          </p:cNvPr>
          <p:cNvSpPr txBox="1">
            <a:spLocks/>
          </p:cNvSpPr>
          <p:nvPr/>
        </p:nvSpPr>
        <p:spPr>
          <a:xfrm>
            <a:off x="4438228" y="5719440"/>
            <a:ext cx="7552189" cy="86392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dirty="0"/>
              <a:t>Kako riješiti problem pregaranja diode?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A92EA77-47D8-4267-998B-5D17A7CA29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10" t="27945" r="50590" b="12191"/>
          <a:stretch/>
        </p:blipFill>
        <p:spPr>
          <a:xfrm>
            <a:off x="5806380" y="476672"/>
            <a:ext cx="4680520" cy="4104457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FC8F090-11D0-4F77-91B4-C3F30832C317}"/>
              </a:ext>
            </a:extLst>
          </p:cNvPr>
          <p:cNvSpPr txBox="1">
            <a:spLocks/>
          </p:cNvSpPr>
          <p:nvPr/>
        </p:nvSpPr>
        <p:spPr>
          <a:xfrm rot="20631287">
            <a:off x="726944" y="4075980"/>
            <a:ext cx="2452754" cy="2742464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hr-HR" dirty="0">
                <a:solidFill>
                  <a:srgbClr val="FFFF00"/>
                </a:solidFill>
              </a:rPr>
              <a:t>Dioda, obrati pažnju na polaritet (duža, </a:t>
            </a:r>
            <a:r>
              <a:rPr lang="hr-HR" dirty="0" err="1">
                <a:solidFill>
                  <a:srgbClr val="FFFF00"/>
                </a:solidFill>
              </a:rPr>
              <a:t>savnuta</a:t>
            </a:r>
            <a:r>
              <a:rPr lang="hr-HR" dirty="0">
                <a:solidFill>
                  <a:srgbClr val="FFFF00"/>
                </a:solidFill>
              </a:rPr>
              <a:t> +, kraća, ravna -)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631F6101-27EA-46B3-9731-2552FE2ADB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24" t="26995" r="50521" b="12174"/>
          <a:stretch/>
        </p:blipFill>
        <p:spPr>
          <a:xfrm>
            <a:off x="5806380" y="455707"/>
            <a:ext cx="4803521" cy="417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8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2. LED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0E66BD8-F5FF-4B3C-BF15-B94DC09F8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322" y="1628800"/>
            <a:ext cx="2452754" cy="4462272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RGB Svjetleća dioda, baterije, sklopke</a:t>
            </a:r>
          </a:p>
        </p:txBody>
      </p:sp>
      <p:sp>
        <p:nvSpPr>
          <p:cNvPr id="5" name="Naslov 1">
            <a:extLst>
              <a:ext uri="{FF2B5EF4-FFF2-40B4-BE49-F238E27FC236}">
                <a16:creationId xmlns:a16="http://schemas.microsoft.com/office/drawing/2014/main" id="{B699345F-F41D-4BD6-B99F-67F57BD96563}"/>
              </a:ext>
            </a:extLst>
          </p:cNvPr>
          <p:cNvSpPr txBox="1">
            <a:spLocks/>
          </p:cNvSpPr>
          <p:nvPr/>
        </p:nvSpPr>
        <p:spPr>
          <a:xfrm>
            <a:off x="5590356" y="114456"/>
            <a:ext cx="7552189" cy="86392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dirty="0"/>
              <a:t>Kako nastaje </a:t>
            </a:r>
            <a:r>
              <a:rPr lang="hr-HR" dirty="0" err="1"/>
              <a:t>piksel</a:t>
            </a:r>
            <a:r>
              <a:rPr lang="hr-HR" dirty="0"/>
              <a:t> na zaslonu?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FC8F090-11D0-4F77-91B4-C3F30832C317}"/>
              </a:ext>
            </a:extLst>
          </p:cNvPr>
          <p:cNvSpPr txBox="1">
            <a:spLocks/>
          </p:cNvSpPr>
          <p:nvPr/>
        </p:nvSpPr>
        <p:spPr>
          <a:xfrm rot="1267511">
            <a:off x="9242499" y="1236460"/>
            <a:ext cx="2452754" cy="2742464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898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373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48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3227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37973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720" indent="-231607" algn="l" defTabSz="1218987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hr-HR" dirty="0">
                <a:solidFill>
                  <a:srgbClr val="FFFF00"/>
                </a:solidFill>
              </a:rPr>
              <a:t>Dioda, obrati pažnju na polaritet RGBC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3237F-05A2-4777-A304-F8614F68AF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16" t="21844" r="33459" b="7989"/>
          <a:stretch/>
        </p:blipFill>
        <p:spPr>
          <a:xfrm>
            <a:off x="6414273" y="2780928"/>
            <a:ext cx="4617435" cy="3672408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096C828F-E5F2-4D4C-A61B-2E259D9593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17" t="30770" r="43501" b="34247"/>
          <a:stretch/>
        </p:blipFill>
        <p:spPr>
          <a:xfrm>
            <a:off x="981844" y="3129496"/>
            <a:ext cx="4824536" cy="239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65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slov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 dirty="0" err="1"/>
              <a:t>TinkerCAD</a:t>
            </a:r>
            <a:endParaRPr lang="hr-HR" dirty="0"/>
          </a:p>
        </p:txBody>
      </p:sp>
      <p:sp>
        <p:nvSpPr>
          <p:cNvPr id="14" name="Rezervirano mjesto za sadržaj 13"/>
          <p:cNvSpPr>
            <a:spLocks noGrp="1"/>
          </p:cNvSpPr>
          <p:nvPr>
            <p:ph idx="1"/>
          </p:nvPr>
        </p:nvSpPr>
        <p:spPr>
          <a:xfrm>
            <a:off x="1125860" y="1430766"/>
            <a:ext cx="5453288" cy="4462272"/>
          </a:xfrm>
        </p:spPr>
        <p:txBody>
          <a:bodyPr rtlCol="0">
            <a:normAutofit lnSpcReduction="10000"/>
          </a:bodyPr>
          <a:lstStyle/>
          <a:p>
            <a:pPr rtl="0"/>
            <a:r>
              <a:rPr lang="hr-HR" dirty="0"/>
              <a:t>3d modeliranje s gotovim oblicima (tijelima) +novost </a:t>
            </a:r>
            <a:r>
              <a:rPr lang="hr-HR" i="1" dirty="0"/>
              <a:t>skiciranje – </a:t>
            </a:r>
            <a:r>
              <a:rPr lang="hr-HR" b="1" dirty="0"/>
              <a:t>3d </a:t>
            </a:r>
            <a:r>
              <a:rPr lang="hr-HR" b="1" dirty="0" err="1"/>
              <a:t>modeling</a:t>
            </a:r>
            <a:endParaRPr lang="hr-HR" b="1" dirty="0"/>
          </a:p>
          <a:p>
            <a:pPr marL="0" indent="0" rtl="0">
              <a:buNone/>
            </a:pPr>
            <a:endParaRPr lang="hr-HR" b="1" dirty="0"/>
          </a:p>
          <a:p>
            <a:pPr rtl="0"/>
            <a:r>
              <a:rPr lang="hr-HR" dirty="0"/>
              <a:t>Parametarsko crtanje/modeliranje i animiranje dodavanjem naredbi – </a:t>
            </a:r>
            <a:r>
              <a:rPr lang="hr-HR" b="1" dirty="0" err="1"/>
              <a:t>CodeBlocks</a:t>
            </a:r>
            <a:endParaRPr lang="hr-HR" b="1" dirty="0"/>
          </a:p>
          <a:p>
            <a:pPr marL="0" indent="0" rtl="0">
              <a:buNone/>
            </a:pPr>
            <a:endParaRPr lang="hr-HR" b="1" dirty="0"/>
          </a:p>
          <a:p>
            <a:pPr rtl="0"/>
            <a:r>
              <a:rPr lang="hr-HR" dirty="0"/>
              <a:t>Strujni krugovi - </a:t>
            </a:r>
            <a:r>
              <a:rPr lang="hr-HR" b="1" dirty="0" err="1"/>
              <a:t>Circuits</a:t>
            </a:r>
            <a:endParaRPr lang="hr-HR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FD2DEA0-1BF9-4E9D-ADD2-A7CB329A07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20" t="20593" r="28141" b="22693"/>
          <a:stretch/>
        </p:blipFill>
        <p:spPr>
          <a:xfrm>
            <a:off x="6595811" y="2826017"/>
            <a:ext cx="3891089" cy="182712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7716B7E5-B0B4-4B48-B015-795BDBB218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098" t="21844" r="31095" b="7989"/>
          <a:stretch/>
        </p:blipFill>
        <p:spPr>
          <a:xfrm>
            <a:off x="6617778" y="4797152"/>
            <a:ext cx="2448272" cy="1901913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28F255AD-7387-46BC-A4E8-1F15BEB02B6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87" t="28995" r="38185" b="7989"/>
          <a:stretch/>
        </p:blipFill>
        <p:spPr>
          <a:xfrm>
            <a:off x="6579148" y="559986"/>
            <a:ext cx="2160240" cy="2090555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7C3538B-4F03-4CA2-9062-D462A1FCCCA5}"/>
              </a:ext>
            </a:extLst>
          </p:cNvPr>
          <p:cNvPicPr/>
          <p:nvPr/>
        </p:nvPicPr>
        <p:blipFill rotWithShape="1">
          <a:blip r:embed="rId6"/>
          <a:srcRect l="21635" t="6937" r="1599" b="14115"/>
          <a:stretch/>
        </p:blipFill>
        <p:spPr>
          <a:xfrm>
            <a:off x="9634096" y="242634"/>
            <a:ext cx="2305317" cy="225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1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3. Regulatori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0E66BD8-F5FF-4B3C-BF15-B94DC09F8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828" y="1844824"/>
            <a:ext cx="3316850" cy="4536504"/>
          </a:xfrm>
        </p:spPr>
        <p:txBody>
          <a:bodyPr/>
          <a:lstStyle/>
          <a:p>
            <a:r>
              <a:rPr lang="hr-HR" dirty="0"/>
              <a:t>Promjenjivi otpornik, </a:t>
            </a:r>
            <a:r>
              <a:rPr lang="hr-HR" dirty="0" err="1"/>
              <a:t>fotootpornik</a:t>
            </a:r>
            <a:r>
              <a:rPr lang="hr-HR" dirty="0"/>
              <a:t>, tiristori (naponski regulatori) 3,3V i 5V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6D479B1-59C8-415D-8003-8AFC9A0CCD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188" t="37399" r="39366" b="43696"/>
          <a:stretch/>
        </p:blipFill>
        <p:spPr>
          <a:xfrm>
            <a:off x="4942284" y="1628800"/>
            <a:ext cx="4320480" cy="129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11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3. Regulatori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5AD17497-D112-4749-AF77-05EE59E46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90199C0E-659F-45E0-944B-8DC6E566EF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1" t="34246" r="35230" b="7145"/>
          <a:stretch/>
        </p:blipFill>
        <p:spPr>
          <a:xfrm>
            <a:off x="333772" y="1628800"/>
            <a:ext cx="6240789" cy="3442322"/>
          </a:xfrm>
          <a:prstGeom prst="rect">
            <a:avLst/>
          </a:prstGeom>
        </p:spPr>
      </p:pic>
      <p:sp>
        <p:nvSpPr>
          <p:cNvPr id="8" name="Strelica: prema dolje 7">
            <a:extLst>
              <a:ext uri="{FF2B5EF4-FFF2-40B4-BE49-F238E27FC236}">
                <a16:creationId xmlns:a16="http://schemas.microsoft.com/office/drawing/2014/main" id="{CFB1AC44-DB8E-4A3C-8434-DBA20B13CFBD}"/>
              </a:ext>
            </a:extLst>
          </p:cNvPr>
          <p:cNvSpPr/>
          <p:nvPr/>
        </p:nvSpPr>
        <p:spPr>
          <a:xfrm rot="2523085">
            <a:off x="5995432" y="717497"/>
            <a:ext cx="531120" cy="1198683"/>
          </a:xfrm>
          <a:prstGeom prst="downArrow">
            <a:avLst>
              <a:gd name="adj1" fmla="val 50000"/>
              <a:gd name="adj2" fmla="val 8067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  <p:sp>
        <p:nvSpPr>
          <p:cNvPr id="9" name="Strelica: prema dolje 8">
            <a:extLst>
              <a:ext uri="{FF2B5EF4-FFF2-40B4-BE49-F238E27FC236}">
                <a16:creationId xmlns:a16="http://schemas.microsoft.com/office/drawing/2014/main" id="{B22CD91C-794B-4A70-B9A7-5F89A22AA53D}"/>
              </a:ext>
            </a:extLst>
          </p:cNvPr>
          <p:cNvSpPr/>
          <p:nvPr/>
        </p:nvSpPr>
        <p:spPr>
          <a:xfrm rot="9674684">
            <a:off x="2024542" y="3194527"/>
            <a:ext cx="531120" cy="1198683"/>
          </a:xfrm>
          <a:prstGeom prst="downArrow">
            <a:avLst>
              <a:gd name="adj1" fmla="val 50000"/>
              <a:gd name="adj2" fmla="val 8067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</p:spTree>
    <p:extLst>
      <p:ext uri="{BB962C8B-B14F-4D97-AF65-F5344CB8AC3E}">
        <p14:creationId xmlns:p14="http://schemas.microsoft.com/office/powerpoint/2010/main" val="51033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3. Regulator - naponski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5AD17497-D112-4749-AF77-05EE59E46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8883" y="4653135"/>
            <a:ext cx="10360501" cy="1510933"/>
          </a:xfrm>
        </p:spPr>
        <p:txBody>
          <a:bodyPr/>
          <a:lstStyle/>
          <a:p>
            <a:r>
              <a:rPr lang="hr-HR" dirty="0"/>
              <a:t>Postići radni napon na ispravljaču!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703B1223-A5D8-4F18-9175-6AF227C8EE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9" t="21844" r="54726" b="24808"/>
          <a:stretch/>
        </p:blipFill>
        <p:spPr>
          <a:xfrm>
            <a:off x="7174532" y="3140967"/>
            <a:ext cx="4913357" cy="3466265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3FFA3D90-A02C-4A25-8E16-1088EE3623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10" t="34916" r="41729" b="28995"/>
          <a:stretch/>
        </p:blipFill>
        <p:spPr>
          <a:xfrm>
            <a:off x="405781" y="1556792"/>
            <a:ext cx="6624736" cy="284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7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3. Regulator broja okretaja EM</a:t>
            </a:r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E75BC48D-52E0-4FC1-ABE4-59BC30636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0F36E0-7344-44DD-9786-B1522E9D1D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1" t="27945" r="18099" b="22694"/>
          <a:stretch/>
        </p:blipFill>
        <p:spPr>
          <a:xfrm>
            <a:off x="1596539" y="2492896"/>
            <a:ext cx="9373403" cy="338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2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3. Regulator broja okretaja EM</a:t>
            </a:r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E75BC48D-52E0-4FC1-ABE4-59BC30636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0F36E0-7344-44DD-9786-B1522E9D1D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1" t="27945" r="18099" b="22694"/>
          <a:stretch/>
        </p:blipFill>
        <p:spPr>
          <a:xfrm>
            <a:off x="1596539" y="2492896"/>
            <a:ext cx="9373403" cy="338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83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4. gotovi sklopovi</a:t>
            </a:r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E75BC48D-52E0-4FC1-ABE4-59BC30636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LCD</a:t>
            </a:r>
          </a:p>
          <a:p>
            <a:r>
              <a:rPr lang="hr-HR" dirty="0" err="1"/>
              <a:t>Ultrasonic</a:t>
            </a:r>
            <a:r>
              <a:rPr lang="hr-HR" dirty="0"/>
              <a:t> </a:t>
            </a:r>
            <a:r>
              <a:rPr lang="hr-HR" dirty="0" err="1"/>
              <a:t>range</a:t>
            </a:r>
            <a:r>
              <a:rPr lang="hr-HR" dirty="0"/>
              <a:t> </a:t>
            </a:r>
            <a:r>
              <a:rPr lang="hr-HR" dirty="0" err="1"/>
              <a:t>finder</a:t>
            </a:r>
            <a:endParaRPr lang="hr-HR" dirty="0"/>
          </a:p>
          <a:p>
            <a:r>
              <a:rPr lang="hr-HR" dirty="0" err="1"/>
              <a:t>Servo</a:t>
            </a:r>
            <a:endParaRPr lang="hr-HR" dirty="0"/>
          </a:p>
          <a:p>
            <a:endParaRPr lang="hr-HR" dirty="0"/>
          </a:p>
          <a:p>
            <a:endParaRPr lang="hr-HR" dirty="0"/>
          </a:p>
          <a:p>
            <a:r>
              <a:rPr lang="hr-HR" dirty="0"/>
              <a:t>Zadatak: izradi parkirni senzor</a:t>
            </a:r>
          </a:p>
          <a:p>
            <a:endParaRPr lang="hr-HR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C3EA16BF-CEBA-4152-9E50-CCECBD64CE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33" t="24807" r="47638" b="10109"/>
          <a:stretch/>
        </p:blipFill>
        <p:spPr>
          <a:xfrm>
            <a:off x="7906976" y="707925"/>
            <a:ext cx="3672408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8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5. upravljanje </a:t>
            </a:r>
            <a:r>
              <a:rPr lang="hr-HR" dirty="0" err="1"/>
              <a:t>arduinom</a:t>
            </a:r>
            <a:endParaRPr lang="hr-HR" dirty="0"/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E75BC48D-52E0-4FC1-ABE4-59BC30636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2B980ED1-1E19-4534-B2D5-8E1783B745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74" t="21844" r="10418" b="10108"/>
          <a:stretch/>
        </p:blipFill>
        <p:spPr>
          <a:xfrm>
            <a:off x="981844" y="1701797"/>
            <a:ext cx="10081120" cy="466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60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00BF65-9E7D-427A-8D66-29C4A2173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5. 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137C764-DC52-412A-80DC-FF84DE034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A) izradi semafor upravljan pomoću </a:t>
            </a:r>
            <a:r>
              <a:rPr lang="hr-HR" dirty="0" err="1"/>
              <a:t>arduino</a:t>
            </a:r>
            <a:r>
              <a:rPr lang="hr-HR" dirty="0"/>
              <a:t> </a:t>
            </a:r>
            <a:r>
              <a:rPr lang="hr-HR" dirty="0" err="1"/>
              <a:t>mikrokontrolera</a:t>
            </a:r>
            <a:r>
              <a:rPr lang="hr-HR" dirty="0"/>
              <a:t> za </a:t>
            </a:r>
            <a:r>
              <a:rPr lang="hr-HR" dirty="0" err="1"/>
              <a:t>atomobile</a:t>
            </a:r>
            <a:r>
              <a:rPr lang="hr-HR" dirty="0"/>
              <a:t>, pretpostavi da se nalazi na glavnoj cesti</a:t>
            </a:r>
          </a:p>
          <a:p>
            <a:r>
              <a:rPr lang="hr-HR" dirty="0"/>
              <a:t>B) dodaj pješački semafor</a:t>
            </a:r>
          </a:p>
          <a:p>
            <a:r>
              <a:rPr lang="hr-HR" dirty="0"/>
              <a:t>C) dodaj još jedan semafor koji vide automobili sa sporedne ceste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9112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5. upravljanje </a:t>
            </a:r>
            <a:r>
              <a:rPr lang="hr-HR" dirty="0" err="1"/>
              <a:t>arduinom</a:t>
            </a:r>
            <a:endParaRPr lang="hr-HR" dirty="0"/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E75BC48D-52E0-4FC1-ABE4-59BC30636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Izradi alarmi sustav sa senzorom pokreta, zvučnom i svjetlosnom signalizacijom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3E4726A-EC90-4739-8589-A4AB4222D9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00" t="20593" r="5000" b="14323"/>
          <a:stretch/>
        </p:blipFill>
        <p:spPr>
          <a:xfrm>
            <a:off x="2566020" y="2708919"/>
            <a:ext cx="9182869" cy="403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2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3B919AA-7318-43E6-A409-275650460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5CDBCAB-EBC0-41B5-BC30-92E47B529D9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92B5A80-B1B9-469E-965A-70C64EFC4F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Za sada toliko </a:t>
            </a:r>
            <a:r>
              <a:rPr lang="hr-HR" dirty="0">
                <a:sym typeface="Wingdings" panose="05000000000000000000" pitchFamily="2" charset="2"/>
              </a:rPr>
              <a:t>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9224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 dirty="0"/>
              <a:t>Razvoj:</a:t>
            </a: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669383A1-2583-4952-A708-ABA90477BA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124" y="160489"/>
            <a:ext cx="4358014" cy="6537022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4A5EDEE-E9D2-4A39-86DE-1B75BCF13847}"/>
              </a:ext>
            </a:extLst>
          </p:cNvPr>
          <p:cNvSpPr txBox="1"/>
          <p:nvPr/>
        </p:nvSpPr>
        <p:spPr>
          <a:xfrm>
            <a:off x="7966620" y="6165304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/>
              <a:t>Grafika generirana uz </a:t>
            </a:r>
            <a:r>
              <a:rPr lang="hr-HR" sz="1400" dirty="0" err="1"/>
              <a:t>ChatGPT</a:t>
            </a:r>
            <a:endParaRPr lang="hr-HR" sz="1400" dirty="0"/>
          </a:p>
        </p:txBody>
      </p:sp>
    </p:spTree>
    <p:extLst>
      <p:ext uri="{BB962C8B-B14F-4D97-AF65-F5344CB8AC3E}">
        <p14:creationId xmlns:p14="http://schemas.microsoft.com/office/powerpoint/2010/main" val="148481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BB77E8-58A4-4AA0-9C6D-A05773C31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/>
              <a:t>TinkerCAD</a:t>
            </a:r>
            <a:r>
              <a:rPr lang="hr-HR" dirty="0"/>
              <a:t> razred: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DF67B90-DF03-4C91-98B4-59DCE81485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Prijava na: tinkercad.com (izradi račun/prijavi se postojećim)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11317F1-1D11-4F64-8B7D-B8A509E9C138}"/>
              </a:ext>
            </a:extLst>
          </p:cNvPr>
          <p:cNvPicPr/>
          <p:nvPr/>
        </p:nvPicPr>
        <p:blipFill rotWithShape="1">
          <a:blip r:embed="rId2"/>
          <a:srcRect r="961" b="69659"/>
          <a:stretch/>
        </p:blipFill>
        <p:spPr>
          <a:xfrm>
            <a:off x="1218882" y="2564904"/>
            <a:ext cx="10360501" cy="1872208"/>
          </a:xfrm>
          <a:prstGeom prst="rect">
            <a:avLst/>
          </a:prstGeom>
        </p:spPr>
      </p:pic>
      <p:sp>
        <p:nvSpPr>
          <p:cNvPr id="6" name="Strelica: desno 5">
            <a:extLst>
              <a:ext uri="{FF2B5EF4-FFF2-40B4-BE49-F238E27FC236}">
                <a16:creationId xmlns:a16="http://schemas.microsoft.com/office/drawing/2014/main" id="{61B0AFE8-2CD8-4733-914F-432284546094}"/>
              </a:ext>
            </a:extLst>
          </p:cNvPr>
          <p:cNvSpPr/>
          <p:nvPr/>
        </p:nvSpPr>
        <p:spPr>
          <a:xfrm rot="18537162">
            <a:off x="10537207" y="3343385"/>
            <a:ext cx="576064" cy="504056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</p:spTree>
    <p:extLst>
      <p:ext uri="{BB962C8B-B14F-4D97-AF65-F5344CB8AC3E}">
        <p14:creationId xmlns:p14="http://schemas.microsoft.com/office/powerpoint/2010/main" val="195033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712046E-50C0-4CD2-AE63-0B1FA88F5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 učitelje: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34BD4E-9D5C-4B4B-8C8E-505D541331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88" y="2127323"/>
            <a:ext cx="3363361" cy="4462272"/>
          </a:xfrm>
        </p:spPr>
        <p:txBody>
          <a:bodyPr/>
          <a:lstStyle/>
          <a:p>
            <a:r>
              <a:rPr lang="hr-HR" dirty="0"/>
              <a:t>Prijavite se kao edukatori</a:t>
            </a:r>
          </a:p>
          <a:p>
            <a:r>
              <a:rPr lang="hr-HR" dirty="0"/>
              <a:t>Nije potrebna prijava sa @</a:t>
            </a:r>
            <a:r>
              <a:rPr lang="hr-HR" dirty="0" err="1"/>
              <a:t>skole</a:t>
            </a:r>
            <a:r>
              <a:rPr lang="hr-HR" dirty="0"/>
              <a:t> računom</a:t>
            </a:r>
          </a:p>
          <a:p>
            <a:r>
              <a:rPr lang="hr-HR" dirty="0"/>
              <a:t>Odgovorite potvrdno na pitanja za edukatore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939E0CB-7675-431B-A569-C1453967D22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519741" y="1866570"/>
            <a:ext cx="3024336" cy="4716756"/>
          </a:xfrm>
          <a:prstGeom prst="rect">
            <a:avLst/>
          </a:prstGeom>
        </p:spPr>
      </p:pic>
      <p:sp>
        <p:nvSpPr>
          <p:cNvPr id="5" name="Strelica: prema dolje 4">
            <a:extLst>
              <a:ext uri="{FF2B5EF4-FFF2-40B4-BE49-F238E27FC236}">
                <a16:creationId xmlns:a16="http://schemas.microsoft.com/office/drawing/2014/main" id="{D289B39A-F853-4ED2-A07B-2CD2D1D39675}"/>
              </a:ext>
            </a:extLst>
          </p:cNvPr>
          <p:cNvSpPr/>
          <p:nvPr/>
        </p:nvSpPr>
        <p:spPr>
          <a:xfrm rot="2158034">
            <a:off x="6005219" y="3032671"/>
            <a:ext cx="576064" cy="86409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  <p:sp>
        <p:nvSpPr>
          <p:cNvPr id="6" name="Strelica: prema dolje 5">
            <a:extLst>
              <a:ext uri="{FF2B5EF4-FFF2-40B4-BE49-F238E27FC236}">
                <a16:creationId xmlns:a16="http://schemas.microsoft.com/office/drawing/2014/main" id="{6B36D537-8A1C-4F21-B362-F8038B40028B}"/>
              </a:ext>
            </a:extLst>
          </p:cNvPr>
          <p:cNvSpPr/>
          <p:nvPr/>
        </p:nvSpPr>
        <p:spPr>
          <a:xfrm rot="2158034">
            <a:off x="6005218" y="4502356"/>
            <a:ext cx="576064" cy="864096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373D757-79EA-49AB-BBC7-2EAF02EDCE0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740757" y="1866570"/>
            <a:ext cx="2541350" cy="4716756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25696AD3-04D5-4B8F-818C-F5F651E2B19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478788" y="1866570"/>
            <a:ext cx="2514441" cy="471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39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AA8001D-EB4B-45DC-9AC2-61E30B812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Kreiranje razreda: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19BB0CF-D49D-4DDD-A276-6D2C5A7E0F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8883" y="1701797"/>
            <a:ext cx="5667617" cy="4462272"/>
          </a:xfrm>
        </p:spPr>
        <p:txBody>
          <a:bodyPr/>
          <a:lstStyle/>
          <a:p>
            <a:r>
              <a:rPr lang="hr-HR" dirty="0"/>
              <a:t>Opcije korištenja u razredu su:</a:t>
            </a:r>
          </a:p>
          <a:p>
            <a:pPr lvl="1"/>
            <a:r>
              <a:rPr lang="hr-HR" dirty="0"/>
              <a:t>Učenici izrade svaki svoj račun</a:t>
            </a:r>
          </a:p>
          <a:p>
            <a:pPr lvl="2"/>
            <a:r>
              <a:rPr lang="hr-HR" dirty="0"/>
              <a:t>Nedostatci: zaboravljanje podataka, naknadno dijeljenje zadataka s učiteljima</a:t>
            </a:r>
          </a:p>
          <a:p>
            <a:pPr lvl="2"/>
            <a:r>
              <a:rPr lang="hr-HR" dirty="0"/>
              <a:t>Prednosti: korištenje i nakon osnovnoškolskog obrazovanja</a:t>
            </a:r>
          </a:p>
          <a:p>
            <a:pPr lvl="1"/>
            <a:r>
              <a:rPr lang="hr-HR" dirty="0"/>
              <a:t>Izrada razreda (grupno dodavanje)</a:t>
            </a:r>
          </a:p>
          <a:p>
            <a:pPr lvl="2"/>
            <a:r>
              <a:rPr lang="hr-HR" dirty="0"/>
              <a:t>Prednosti: dodavanje cijelog razreda </a:t>
            </a:r>
            <a:r>
              <a:rPr lang="hr-HR" i="1" dirty="0" err="1"/>
              <a:t>copy</a:t>
            </a:r>
            <a:r>
              <a:rPr lang="hr-HR" i="1" dirty="0"/>
              <a:t>/paste </a:t>
            </a:r>
            <a:r>
              <a:rPr lang="hr-HR" dirty="0"/>
              <a:t>u obrazac, automatizacija, dijeljenje i pregled učeničkih radova</a:t>
            </a:r>
          </a:p>
          <a:p>
            <a:pPr lvl="2"/>
            <a:r>
              <a:rPr lang="hr-HR" dirty="0"/>
              <a:t>Ograničenost u kasnijem korištenju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96D4E4C-F4AA-4B1D-8129-E89EECB13EC1}"/>
              </a:ext>
            </a:extLst>
          </p:cNvPr>
          <p:cNvPicPr/>
          <p:nvPr/>
        </p:nvPicPr>
        <p:blipFill rotWithShape="1">
          <a:blip r:embed="rId2"/>
          <a:srcRect r="62302" b="42974"/>
          <a:stretch/>
        </p:blipFill>
        <p:spPr bwMode="auto">
          <a:xfrm>
            <a:off x="7318548" y="248059"/>
            <a:ext cx="4619625" cy="39306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Strelica: desno 4">
            <a:extLst>
              <a:ext uri="{FF2B5EF4-FFF2-40B4-BE49-F238E27FC236}">
                <a16:creationId xmlns:a16="http://schemas.microsoft.com/office/drawing/2014/main" id="{BA018189-205A-4ACE-B45B-688995C75D62}"/>
              </a:ext>
            </a:extLst>
          </p:cNvPr>
          <p:cNvSpPr/>
          <p:nvPr/>
        </p:nvSpPr>
        <p:spPr>
          <a:xfrm rot="7780589">
            <a:off x="8303763" y="2235311"/>
            <a:ext cx="648072" cy="432048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  <p:sp>
        <p:nvSpPr>
          <p:cNvPr id="6" name="Strelica: desno 5">
            <a:extLst>
              <a:ext uri="{FF2B5EF4-FFF2-40B4-BE49-F238E27FC236}">
                <a16:creationId xmlns:a16="http://schemas.microsoft.com/office/drawing/2014/main" id="{653E056F-4C19-4BBC-A79E-CF51A86924E9}"/>
              </a:ext>
            </a:extLst>
          </p:cNvPr>
          <p:cNvSpPr/>
          <p:nvPr/>
        </p:nvSpPr>
        <p:spPr>
          <a:xfrm rot="7780589">
            <a:off x="10145525" y="1997361"/>
            <a:ext cx="648072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</p:spTree>
    <p:extLst>
      <p:ext uri="{BB962C8B-B14F-4D97-AF65-F5344CB8AC3E}">
        <p14:creationId xmlns:p14="http://schemas.microsoft.com/office/powerpoint/2010/main" val="337755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0C2E0-83BC-4373-ADB0-8D73581E5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Izrada razreda: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0E66BD8-F5FF-4B3C-BF15-B94DC09F8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8883" y="1701797"/>
            <a:ext cx="5019545" cy="4462272"/>
          </a:xfrm>
        </p:spPr>
        <p:txBody>
          <a:bodyPr/>
          <a:lstStyle/>
          <a:p>
            <a:r>
              <a:rPr lang="hr-HR" dirty="0"/>
              <a:t>Traženo popuniti</a:t>
            </a:r>
          </a:p>
          <a:p>
            <a:endParaRPr lang="hr-HR" dirty="0"/>
          </a:p>
          <a:p>
            <a:endParaRPr lang="hr-HR" dirty="0"/>
          </a:p>
          <a:p>
            <a:r>
              <a:rPr lang="hr-HR" dirty="0"/>
              <a:t>Kasnije isključiti </a:t>
            </a:r>
            <a:r>
              <a:rPr lang="hr-HR" i="1" dirty="0" err="1"/>
              <a:t>safe</a:t>
            </a:r>
            <a:r>
              <a:rPr lang="hr-HR" i="1" dirty="0"/>
              <a:t> mode</a:t>
            </a:r>
            <a:r>
              <a:rPr lang="hr-HR" dirty="0"/>
              <a:t> kako bi učenici mogli podijeliti svoje radove javno ili ga ostaviti uključenog za razredne aktivnosti</a:t>
            </a:r>
            <a:endParaRPr lang="hr-HR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F79E5D7-E382-4F80-827A-9718F337B510}"/>
              </a:ext>
            </a:extLst>
          </p:cNvPr>
          <p:cNvPicPr/>
          <p:nvPr/>
        </p:nvPicPr>
        <p:blipFill rotWithShape="1">
          <a:blip r:embed="rId2"/>
          <a:srcRect l="33750" t="10464" r="33750" b="29069"/>
          <a:stretch/>
        </p:blipFill>
        <p:spPr>
          <a:xfrm>
            <a:off x="6310436" y="1556792"/>
            <a:ext cx="5705321" cy="5399365"/>
          </a:xfrm>
          <a:prstGeom prst="rect">
            <a:avLst/>
          </a:prstGeom>
        </p:spPr>
      </p:pic>
      <p:sp>
        <p:nvSpPr>
          <p:cNvPr id="7" name="Strelica: prema dolje 6">
            <a:extLst>
              <a:ext uri="{FF2B5EF4-FFF2-40B4-BE49-F238E27FC236}">
                <a16:creationId xmlns:a16="http://schemas.microsoft.com/office/drawing/2014/main" id="{8EEA30C6-D818-4A72-A158-10587080F0CB}"/>
              </a:ext>
            </a:extLst>
          </p:cNvPr>
          <p:cNvSpPr/>
          <p:nvPr/>
        </p:nvSpPr>
        <p:spPr>
          <a:xfrm rot="17311415">
            <a:off x="5155423" y="1818005"/>
            <a:ext cx="576064" cy="86409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</p:spTree>
    <p:extLst>
      <p:ext uri="{BB962C8B-B14F-4D97-AF65-F5344CB8AC3E}">
        <p14:creationId xmlns:p14="http://schemas.microsoft.com/office/powerpoint/2010/main" val="313213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EB9C818-B31C-49A8-BB8E-01397327D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10EA337-3675-40BF-841A-AA5DA4CE7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AF88335-3237-4A3F-B52E-80790A0C557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14649" y="116633"/>
            <a:ext cx="4915667" cy="4608511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F9C792B-7D5F-45A2-BCEF-17C0F4B7CF5B}"/>
              </a:ext>
            </a:extLst>
          </p:cNvPr>
          <p:cNvPicPr/>
          <p:nvPr/>
        </p:nvPicPr>
        <p:blipFill rotWithShape="1">
          <a:blip r:embed="rId3"/>
          <a:srcRect l="20312" t="15166" r="18652" b="54144"/>
          <a:stretch/>
        </p:blipFill>
        <p:spPr bwMode="auto">
          <a:xfrm>
            <a:off x="5446340" y="188640"/>
            <a:ext cx="6283820" cy="18440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Strelica: prema dolje 5">
            <a:extLst>
              <a:ext uri="{FF2B5EF4-FFF2-40B4-BE49-F238E27FC236}">
                <a16:creationId xmlns:a16="http://schemas.microsoft.com/office/drawing/2014/main" id="{D7DC4DFD-B444-47E2-94D0-09C4F8546F5E}"/>
              </a:ext>
            </a:extLst>
          </p:cNvPr>
          <p:cNvSpPr/>
          <p:nvPr/>
        </p:nvSpPr>
        <p:spPr>
          <a:xfrm rot="17311415">
            <a:off x="9115864" y="-38494"/>
            <a:ext cx="576064" cy="86409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D7A22CDD-5A2D-4205-83EE-237A5C93E68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446340" y="2217898"/>
            <a:ext cx="6283820" cy="1427125"/>
          </a:xfrm>
          <a:prstGeom prst="rect">
            <a:avLst/>
          </a:prstGeom>
        </p:spPr>
      </p:pic>
      <p:sp>
        <p:nvSpPr>
          <p:cNvPr id="8" name="Strelica: prema dolje 7">
            <a:extLst>
              <a:ext uri="{FF2B5EF4-FFF2-40B4-BE49-F238E27FC236}">
                <a16:creationId xmlns:a16="http://schemas.microsoft.com/office/drawing/2014/main" id="{9D4DE06A-532D-44F1-AD88-EA79F391AECD}"/>
              </a:ext>
            </a:extLst>
          </p:cNvPr>
          <p:cNvSpPr/>
          <p:nvPr/>
        </p:nvSpPr>
        <p:spPr>
          <a:xfrm rot="3571790">
            <a:off x="6753864" y="2745636"/>
            <a:ext cx="576064" cy="86409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9AAAA815-9908-4681-A3BD-AB9121D2800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446340" y="3815519"/>
            <a:ext cx="5760720" cy="4938395"/>
          </a:xfrm>
          <a:prstGeom prst="rect">
            <a:avLst/>
          </a:prstGeom>
        </p:spPr>
      </p:pic>
      <p:sp>
        <p:nvSpPr>
          <p:cNvPr id="10" name="Strelica: prema dolje 9">
            <a:extLst>
              <a:ext uri="{FF2B5EF4-FFF2-40B4-BE49-F238E27FC236}">
                <a16:creationId xmlns:a16="http://schemas.microsoft.com/office/drawing/2014/main" id="{A5765387-CA10-4471-B93A-7D27B58E6F7A}"/>
              </a:ext>
            </a:extLst>
          </p:cNvPr>
          <p:cNvSpPr/>
          <p:nvPr/>
        </p:nvSpPr>
        <p:spPr>
          <a:xfrm rot="17940330">
            <a:off x="4942284" y="5678113"/>
            <a:ext cx="576064" cy="86409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281548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3BE6968-6727-4EDA-97C3-121B5356E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i="1" dirty="0" err="1"/>
              <a:t>Safe</a:t>
            </a:r>
            <a:r>
              <a:rPr lang="hr-HR" i="1" dirty="0"/>
              <a:t> Mode </a:t>
            </a:r>
            <a:r>
              <a:rPr lang="hr-HR" dirty="0"/>
              <a:t>i ostale mogućnosti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056EB7B-C8DA-4884-B9A5-138D142C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F7256E8-4A25-4607-A3E4-F6F150569D7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218883" y="1701797"/>
            <a:ext cx="10525704" cy="4462272"/>
          </a:xfrm>
          <a:prstGeom prst="rect">
            <a:avLst/>
          </a:prstGeom>
        </p:spPr>
      </p:pic>
      <p:sp>
        <p:nvSpPr>
          <p:cNvPr id="5" name="Strelica: prema dolje 4">
            <a:extLst>
              <a:ext uri="{FF2B5EF4-FFF2-40B4-BE49-F238E27FC236}">
                <a16:creationId xmlns:a16="http://schemas.microsoft.com/office/drawing/2014/main" id="{543F8C27-4334-4607-AD9D-55506DEA6459}"/>
              </a:ext>
            </a:extLst>
          </p:cNvPr>
          <p:cNvSpPr/>
          <p:nvPr/>
        </p:nvSpPr>
        <p:spPr>
          <a:xfrm rot="17955044">
            <a:off x="765648" y="3243346"/>
            <a:ext cx="576064" cy="86409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  <p:sp>
        <p:nvSpPr>
          <p:cNvPr id="6" name="Strelica: prema dolje 5">
            <a:extLst>
              <a:ext uri="{FF2B5EF4-FFF2-40B4-BE49-F238E27FC236}">
                <a16:creationId xmlns:a16="http://schemas.microsoft.com/office/drawing/2014/main" id="{79B4DE93-B5DC-498E-AB0A-45691F546503}"/>
              </a:ext>
            </a:extLst>
          </p:cNvPr>
          <p:cNvSpPr/>
          <p:nvPr/>
        </p:nvSpPr>
        <p:spPr>
          <a:xfrm rot="3508209">
            <a:off x="4669082" y="2525507"/>
            <a:ext cx="576064" cy="86409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2800"/>
          </a:p>
        </p:txBody>
      </p:sp>
    </p:spTree>
    <p:extLst>
      <p:ext uri="{BB962C8B-B14F-4D97-AF65-F5344CB8AC3E}">
        <p14:creationId xmlns:p14="http://schemas.microsoft.com/office/powerpoint/2010/main" val="299286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hnološka tema 16 x 9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 sz="28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33224_TF02787990_TF02787990" id="{EAB5DCA0-4ADB-446F-8D1B-6305CACE01F2}" vid="{316F2EB5-90FD-48A9-89CF-1D6009ACD231}"/>
    </a:ext>
  </a:extLst>
</a:theme>
</file>

<file path=ppt/theme/theme2.xml><?xml version="1.0" encoding="utf-8"?>
<a:theme xmlns:a="http://schemas.openxmlformats.org/drawingml/2006/main" name="Tema sustava Offic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sustava Offic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1345093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This simple template design works for technology and  businesses, but it's versatile enough to use in other contexts.  It features multiple slide layouts designed for widescreen (16x9 resolution) and includes a sample SmartArt list and chart that are easily editable.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2011-11-26T00:30:00+00:00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TP102787989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694266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LocMarketGroupTiers2 xmlns="4873beb7-5857-4685-be1f-d57550cc96c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0C67BEE-D13F-4BD2-98A5-34D8A0977F68}">
  <ds:schemaRefs>
    <ds:schemaRef ds:uri="4873beb7-5857-4685-be1f-d57550cc96cc"/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09BF4D4-EF60-4196-BFC3-9462D60797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836F65B-1B07-41EE-A0E8-BC6EF38552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Prezentacija s trostrukim crtama strujnog kruga (široki zaslon)</Template>
  <TotalTime>166</TotalTime>
  <Words>462</Words>
  <Application>Microsoft Office PowerPoint</Application>
  <PresentationFormat>Prilagođeno</PresentationFormat>
  <Paragraphs>92</Paragraphs>
  <Slides>29</Slides>
  <Notes>4</Notes>
  <HiddenSlides>1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29</vt:i4>
      </vt:variant>
    </vt:vector>
  </HeadingPairs>
  <TitlesOfParts>
    <vt:vector size="33" baseType="lpstr">
      <vt:lpstr>Arial</vt:lpstr>
      <vt:lpstr>Calibri</vt:lpstr>
      <vt:lpstr>Wingdings</vt:lpstr>
      <vt:lpstr>Tehnološka tema 16 x 9</vt:lpstr>
      <vt:lpstr>Elektronika i TinkerCAD</vt:lpstr>
      <vt:lpstr>TinkerCAD</vt:lpstr>
      <vt:lpstr>Razvoj:</vt:lpstr>
      <vt:lpstr>TinkerCAD razred:</vt:lpstr>
      <vt:lpstr>Za učitelje:</vt:lpstr>
      <vt:lpstr>Kreiranje razreda:</vt:lpstr>
      <vt:lpstr>Izrada razreda:</vt:lpstr>
      <vt:lpstr>PowerPoint prezentacija</vt:lpstr>
      <vt:lpstr>Safe Mode i ostale mogućnosti</vt:lpstr>
      <vt:lpstr>Prednosti i nedostatci vrste korisničkog računa</vt:lpstr>
      <vt:lpstr>Elektronika - Circuits</vt:lpstr>
      <vt:lpstr>Zadatak 1. Jednostavni strujni krugovi</vt:lpstr>
      <vt:lpstr>Zadatak 1. Jednostavni strujni krugovi</vt:lpstr>
      <vt:lpstr>Zadatak 1. Jednostavni strujni krugovi - sklopka</vt:lpstr>
      <vt:lpstr>Zadatak 1. Jednostavni strujni krugovi - sklopka</vt:lpstr>
      <vt:lpstr>Naizmjenično paljenje žarulja</vt:lpstr>
      <vt:lpstr>Zadatak 1. Jednostavni strujni krugovi - tipkalo</vt:lpstr>
      <vt:lpstr>Zadatak 2. LED</vt:lpstr>
      <vt:lpstr>Zadatak 2. LED</vt:lpstr>
      <vt:lpstr>Zadatak 3. Regulatori</vt:lpstr>
      <vt:lpstr>Zadatak 3. Regulatori</vt:lpstr>
      <vt:lpstr>Zadatak 3. Regulator - naponski</vt:lpstr>
      <vt:lpstr>Zadatak 3. Regulator broja okretaja EM</vt:lpstr>
      <vt:lpstr>Zadatak 3. Regulator broja okretaja EM</vt:lpstr>
      <vt:lpstr>Zadatak 4. gotovi sklopovi</vt:lpstr>
      <vt:lpstr>Zadatak 5. upravljanje arduinom</vt:lpstr>
      <vt:lpstr>Zadatak 5. </vt:lpstr>
      <vt:lpstr>Zadatak 5. upravljanje arduinom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Elektronika i TinkerCAD</dc:title>
  <dc:creator>Leon</dc:creator>
  <cp:lastModifiedBy>Leon</cp:lastModifiedBy>
  <cp:revision>21</cp:revision>
  <dcterms:created xsi:type="dcterms:W3CDTF">2025-10-29T07:11:24Z</dcterms:created>
  <dcterms:modified xsi:type="dcterms:W3CDTF">2025-10-29T09:58:13Z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